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7" r:id="rId3"/>
    <p:sldId id="274" r:id="rId4"/>
    <p:sldId id="275" r:id="rId5"/>
    <p:sldId id="276" r:id="rId6"/>
    <p:sldId id="278" r:id="rId7"/>
    <p:sldId id="285" r:id="rId8"/>
    <p:sldId id="279" r:id="rId9"/>
    <p:sldId id="286" r:id="rId10"/>
    <p:sldId id="281" r:id="rId11"/>
    <p:sldId id="280" r:id="rId12"/>
    <p:sldId id="283" r:id="rId13"/>
    <p:sldId id="287" r:id="rId14"/>
    <p:sldId id="288" r:id="rId15"/>
    <p:sldId id="282" r:id="rId16"/>
    <p:sldId id="284" r:id="rId17"/>
    <p:sldId id="26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708" autoAdjust="0"/>
  </p:normalViewPr>
  <p:slideViewPr>
    <p:cSldViewPr>
      <p:cViewPr varScale="1">
        <p:scale>
          <a:sx n="69" d="100"/>
          <a:sy n="69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56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A1561-8986-4775-B277-A38BA4183283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B70DE-6E64-46C9-A1D2-283DCDB329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7D3A6BB-DF50-4361-82A3-DFE2B0376F22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A66CFDF-650C-44C7-8969-CDA01906A4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A6BB-DF50-4361-82A3-DFE2B0376F22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CFDF-650C-44C7-8969-CDA01906A4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D7D3A6BB-DF50-4361-82A3-DFE2B0376F22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66CFDF-650C-44C7-8969-CDA01906A4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A6BB-DF50-4361-82A3-DFE2B0376F22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CFDF-650C-44C7-8969-CDA01906A4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D3A6BB-DF50-4361-82A3-DFE2B0376F22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EA66CFDF-650C-44C7-8969-CDA01906A4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A6BB-DF50-4361-82A3-DFE2B0376F22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CFDF-650C-44C7-8969-CDA01906A4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A6BB-DF50-4361-82A3-DFE2B0376F22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CFDF-650C-44C7-8969-CDA01906A4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A6BB-DF50-4361-82A3-DFE2B0376F22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CFDF-650C-44C7-8969-CDA01906A4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D3A6BB-DF50-4361-82A3-DFE2B0376F22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CFDF-650C-44C7-8969-CDA01906A4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A6BB-DF50-4361-82A3-DFE2B0376F22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CFDF-650C-44C7-8969-CDA01906A4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3A6BB-DF50-4361-82A3-DFE2B0376F22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CFDF-650C-44C7-8969-CDA01906A4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7D3A6BB-DF50-4361-82A3-DFE2B0376F22}" type="datetimeFigureOut">
              <a:rPr lang="ru-RU" smtClean="0"/>
              <a:pPr/>
              <a:t>31.03.2020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A66CFDF-650C-44C7-8969-CDA01906A4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031504"/>
          </a:xfrm>
        </p:spPr>
        <p:txBody>
          <a:bodyPr/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Представление учителя-дефектолога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im2-tub-ru.yandex.net/i?id=4183e52cdd0ec8e4fad598d8ae5950f5-93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708920"/>
            <a:ext cx="2200983" cy="198884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932040" y="5445224"/>
            <a:ext cx="4032448" cy="11304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дефектолог МБДОУ №5 г.Новороссийска</a:t>
            </a:r>
          </a:p>
          <a:p>
            <a:pPr algn="ctr"/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Танская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Наталья  Борисовна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48676"/>
          <a:ext cx="7239000" cy="5705295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23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36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 </a:t>
                      </a:r>
                      <a:r>
                        <a:rPr kumimoji="0" lang="ru-RU" sz="24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раздел:    Представления об окружающем.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40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-знание о себе (имя, фамилия);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18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-знание частей собственного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тела, назначение основных частей тела;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47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-понимание половой принадлежности;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47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-знание своего возраста, показ на пальцах;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76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-знания о членах семьи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(понимание родственных отношений и своего места в них);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04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-знание педагогов и сверстников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(знает по именам, обращается к ним, показывает)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931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назвать страну, город в котором проживает;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59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-на каком транспорте ездит домой, зачем нужны магазины и т.д.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988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-в какие игрушки любит играть;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215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-понятие о таких профессиях, как: врач, воспитатель, повар,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водитель, полицейский.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82880"/>
          <a:ext cx="7848872" cy="43891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840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IV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раздел:   Формирование элементарных математических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навыков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76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-отвлечённый счёт;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76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-понимание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итога счёта;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76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-сравнение множеств;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76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-соотнесение количества предметов с количеством пальцев;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76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-количественный и порядковый счёт;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76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-уравнивание множеств;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76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-знание цифр;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76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-решение простых задач на наглядной основе.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076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-состав чисел.    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3" name="Picture 2" descr="C:\Users\Наталья\Downloads\смайлик 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581128"/>
            <a:ext cx="2160240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476673"/>
          <a:ext cx="7776864" cy="5071039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776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763">
                <a:tc>
                  <a:txBody>
                    <a:bodyPr/>
                    <a:lstStyle/>
                    <a:p>
                      <a:pPr algn="l"/>
                      <a:r>
                        <a:rPr kumimoji="0" lang="ru-RU" sz="24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</a:t>
                      </a:r>
                      <a:r>
                        <a:rPr kumimoji="0" lang="en-US" sz="24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 </a:t>
                      </a:r>
                      <a:r>
                        <a:rPr kumimoji="0" lang="ru-RU" sz="24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раздел:     Развитие речи.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4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Состояние </a:t>
                      </a:r>
                      <a:r>
                        <a:rPr kumimoji="0" lang="ru-RU" sz="2000" b="1" i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импрессивной</a:t>
                      </a:r>
                      <a:r>
                        <a:rPr kumimoji="0" lang="ru-RU" sz="20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речи.</a:t>
                      </a:r>
                      <a:endParaRPr kumimoji="0" lang="ru-RU" sz="20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810"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понимание обращённой речи;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4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-понимание существительных, частей предмета (показ на картинке);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461">
                <a:tc>
                  <a:txBody>
                    <a:bodyPr/>
                    <a:lstStyle/>
                    <a:p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-понимание глаголов (действий) - показать на картинках;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461">
                <a:tc>
                  <a:txBody>
                    <a:bodyPr/>
                    <a:lstStyle/>
                    <a:p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понимание признаков (по картинкам );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8970">
                <a:tc>
                  <a:txBody>
                    <a:bodyPr/>
                    <a:lstStyle/>
                    <a:p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-единственное –множественное число существительных (на картинках)</a:t>
                      </a: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  <a:endParaRPr kumimoji="0" lang="ru-RU" sz="2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8970">
                <a:tc>
                  <a:txBody>
                    <a:bodyPr/>
                    <a:lstStyle/>
                    <a:p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-дифференциация</a:t>
                      </a:r>
                      <a:r>
                        <a:rPr kumimoji="0" lang="ru-RU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существительных с уменьшительно-ласкательными суффиксами;</a:t>
                      </a:r>
                      <a:endParaRPr kumimoji="0" lang="ru-RU" sz="2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461">
                <a:tc>
                  <a:txBody>
                    <a:bodyPr/>
                    <a:lstStyle/>
                    <a:p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-предложно-падежные конструкции;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2461">
                <a:tc>
                  <a:txBody>
                    <a:bodyPr/>
                    <a:lstStyle/>
                    <a:p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-дифференциация глаголов с различными приставками;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8079">
                <a:tc>
                  <a:txBody>
                    <a:bodyPr/>
                    <a:lstStyle/>
                    <a:p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-понимание предложений (показ на картинках).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6" name="Picture 2" descr="F:\смайлики\jemocii_56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5201816"/>
            <a:ext cx="1872208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60350"/>
          <a:ext cx="7239000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Состояние экспрессивной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речи.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3218"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Номинативный словарь:</a:t>
                      </a:r>
                    </a:p>
                    <a:p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назвать существительные по темам;</a:t>
                      </a:r>
                    </a:p>
                    <a:p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-назвать части тела и части предметов (по картинкам).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Предикативный словарь.</a:t>
                      </a:r>
                      <a:endParaRPr lang="ru-RU" sz="2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Атрибутивный</a:t>
                      </a:r>
                      <a:r>
                        <a:rPr lang="ru-RU" sz="20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словарь:</a:t>
                      </a:r>
                    </a:p>
                    <a:p>
                      <a:r>
                        <a:rPr lang="ru-RU" sz="2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-назвать цвета (по картинкам);</a:t>
                      </a:r>
                    </a:p>
                    <a:p>
                      <a:r>
                        <a:rPr lang="ru-RU" sz="2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-назвать форму (по картинкам);</a:t>
                      </a:r>
                      <a:endParaRPr lang="ru-RU" sz="2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Подбор антонимов.</a:t>
                      </a:r>
                      <a:endParaRPr lang="ru-RU" sz="2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Состояние словоизменения: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-употребление имён существительных в именительном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падеже единственного и множественного числа;</a:t>
                      </a:r>
                    </a:p>
                    <a:p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-употребление имён существительных в косвенных падежах;</a:t>
                      </a:r>
                    </a:p>
                    <a:p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-согласование прилагательных с существительными единственного числа (по картинкам);</a:t>
                      </a:r>
                    </a:p>
                    <a:p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-употребление предложно-падежных конструкций (по картинкам);</a:t>
                      </a:r>
                    </a:p>
                    <a:p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-употребление числительных с существительными;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404664"/>
          <a:ext cx="7239000" cy="589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35940">
                <a:tc>
                  <a:txBody>
                    <a:bodyPr/>
                    <a:lstStyle/>
                    <a:p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Состояние словообразования:</a:t>
                      </a:r>
                    </a:p>
                    <a:p>
                      <a:r>
                        <a:rPr lang="ru-RU" sz="2000" b="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-употребление</a:t>
                      </a:r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существительных с уменьшительно-ласкательными суффиксами;</a:t>
                      </a:r>
                    </a:p>
                    <a:p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-название детёнышей животных;</a:t>
                      </a:r>
                    </a:p>
                    <a:p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-образование относительных прилагательных;</a:t>
                      </a:r>
                    </a:p>
                    <a:p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-образование притяжательных прилагательных;</a:t>
                      </a:r>
                    </a:p>
                    <a:p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-образование приставочных глаголов (по картинкам);</a:t>
                      </a:r>
                    </a:p>
                    <a:p>
                      <a:r>
                        <a:rPr lang="ru-RU" sz="20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-образование глаголов совершенного вида.</a:t>
                      </a:r>
                      <a:endParaRPr lang="ru-RU" sz="20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0093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Состояние связной речи.</a:t>
                      </a:r>
                      <a:endParaRPr lang="ru-RU" sz="20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умение отвечать на вопросы;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умение задавать вопросы;</a:t>
                      </a:r>
                      <a:endParaRPr lang="ru-RU" sz="2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7263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Монологическая речь.</a:t>
                      </a:r>
                    </a:p>
                    <a:p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умение</a:t>
                      </a:r>
                      <a:r>
                        <a:rPr lang="ru-RU" sz="2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пересказать текст;</a:t>
                      </a:r>
                    </a:p>
                    <a:p>
                      <a:r>
                        <a:rPr lang="ru-RU" sz="2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-рассказ по серии картинок;</a:t>
                      </a:r>
                    </a:p>
                    <a:p>
                      <a:r>
                        <a:rPr lang="ru-RU" sz="2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-рассказ по сюжетной картинке;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260652"/>
          <a:ext cx="7848872" cy="604965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848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9517"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раздел:       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Игровая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деятельность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57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-наличие интереса  к образным игрушкам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действиями  с ними;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86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-устойчивость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интереса;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14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-характер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игровых действий (адекватные действия, процессуальные действия, сюжетные действия);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51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-использует ли в игре предметы-заменители;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951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-сопровождает ли ребёнок игру речью;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951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-особенности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эмоционально-волевой сферы в игровой деятельности.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9517">
                <a:tc>
                  <a:txBody>
                    <a:bodyPr/>
                    <a:lstStyle/>
                    <a:p>
                      <a:pPr algn="just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VII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раздел:     Театрализованная деятельность.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951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-интерес к театрализованным играм;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951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-умение принять на себя роль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игре –драматизации;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951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-умение действовать с персонажем в режиссёрской игре.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6" name="Picture 2" descr="C:\Users\Наталья\Downloads\смайлик 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653136"/>
            <a:ext cx="2088232" cy="22048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260648"/>
          <a:ext cx="7239000" cy="39319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23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VIII </a:t>
                      </a:r>
                      <a:r>
                        <a:rPr kumimoji="0" lang="ru-RU" sz="24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раздел:   Конструктивная деятельность.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-наличие интереса к конструированию;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-конструирование по объёмному образцу, графическому образцу, по словесной инструкции, по замыслу;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-преобладающий приём конструирования новых объектов;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-целенаправленность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конструировании;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-конструирование сборно-разборных игрушек;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-конструирование из палочек;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-разрезные картинки;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-складывание картинок из кубиков.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" name="Picture 2" descr="http://im2-tub-ru.yandex.net/i?id=6104bfdbd630592c06c2523c91c17a55-05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293096"/>
            <a:ext cx="2808312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21728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Спасибо за внимание. Успехов в работе!</a:t>
            </a:r>
            <a:endParaRPr lang="ru-RU" dirty="0"/>
          </a:p>
        </p:txBody>
      </p:sp>
      <p:pic>
        <p:nvPicPr>
          <p:cNvPr id="3074" name="Picture 2" descr="C:\Users\Наталья\Downloads\смайлик 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843213"/>
            <a:ext cx="3168352" cy="24579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7544" y="1556794"/>
          <a:ext cx="7239000" cy="388843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23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7686">
                <a:tc>
                  <a:txBody>
                    <a:bodyPr/>
                    <a:lstStyle/>
                    <a:p>
                      <a:r>
                        <a:rPr kumimoji="0" lang="ru-RU" sz="2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Восприятие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Внимание</a:t>
                      </a: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Память</a:t>
                      </a: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Мышление</a:t>
                      </a: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6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Эмоционально-волевая сфера</a:t>
                      </a: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179512" y="332656"/>
            <a:ext cx="7920880" cy="8640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РАЗДЕЛ:  </a:t>
            </a:r>
          </a:p>
          <a:p>
            <a:pPr lvl="0"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НЕРЕЧЕВЫЕ ПСИХИЧЕСКИЕ ФУНКЦИИ.</a:t>
            </a:r>
            <a:endPara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6" name="Picture 2" descr="F:\смайлики\jemocii_92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429000"/>
            <a:ext cx="2448272" cy="26369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260648"/>
          <a:ext cx="7632848" cy="442641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632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lvl="0" algn="ctr"/>
                      <a:r>
                        <a:rPr kumimoji="0" lang="ru-RU" sz="2400" b="1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Слуховое восприятие.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896">
                <a:tc>
                  <a:txBody>
                    <a:bodyPr/>
                    <a:lstStyle/>
                    <a:p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-дифференциация контрастного звучания игрушек;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-определение направления звука;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-восприятие и воспроизведение </a:t>
                      </a:r>
                      <a:r>
                        <a:rPr kumimoji="0" lang="ru-RU" sz="2000" b="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ритмического рисунка.</a:t>
                      </a:r>
                      <a:endParaRPr kumimoji="0" lang="ru-RU" sz="2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u="none" kern="12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Зрительное восприятие.</a:t>
                      </a:r>
                      <a:endParaRPr lang="ru-RU" sz="2400" b="1" u="non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8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-умение различать цвета;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-умение соотносить цвета;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20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-восприятие формы –назвать, показать, соотносить (4 года –круг, квадрат, овал,    треугольник, шар, куб);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20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-умение соотносить формы по величине, цвету и форме.</a:t>
                      </a:r>
                    </a:p>
                    <a:p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3" name="Picture 2" descr="C:\Users\Наталья\Downloads\смайлик 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653136"/>
            <a:ext cx="2339752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88640"/>
          <a:ext cx="7992888" cy="639292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3537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Восприятие пространственных представлений</a:t>
                      </a:r>
                      <a:r>
                        <a:rPr kumimoji="0" lang="ru-RU" sz="28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2800" b="1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9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Ориентировка в пространстве.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471"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умение показать предметы, которые находятся: вверху, внизу, впереди, сзади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4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слева, справа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9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-ориентировка на листе бумаги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095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Ориентировка в схеме собственного тела.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-умение показать левую, правую часть тела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125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Складывание картинок из частей.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-2-4 части (вертикальный, горизонтальный  разрез)  в 4 года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-4-6 частей (вертикальный, горизонтальный, диагональный разрезы) в 5 лет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7130"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- 6-8 частей с различной формой разреза в 6 лет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113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Складывание из палочек.</a:t>
                      </a:r>
                      <a:endParaRPr kumimoji="0"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35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по образцу в 4 года –стул, кроватка; 5 лет –домик, елочка; 6 лет по памяти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332656"/>
          <a:ext cx="7776864" cy="61874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776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Внимание.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-способность концентрировать внимание на занятиях, предметно-практической деятельности;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-устойчивость внимания на занятии, предметно-практической деятельности;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2000" b="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распределяемость</a:t>
                      </a:r>
                      <a:r>
                        <a:rPr kumimoji="0" lang="ru-RU" sz="2000" b="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внимания;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-переключаемость внимания.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Память.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-узнавание предметов; запоминаемость предметов;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-запоминаемость предметов в определённой последовательности;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-запоминание изображений предметов на картинках;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-запоминание</a:t>
                      </a: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изображений графических объектов (буквы, цифры, геометрические фигуры);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-запоминание слов;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-запоминание стихотворения, короткого рассказа;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-запоминание инструкции.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88643"/>
          <a:ext cx="7272808" cy="5961801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272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45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Мышление.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201">
                <a:tc>
                  <a:txBody>
                    <a:bodyPr/>
                    <a:lstStyle/>
                    <a:p>
                      <a:pPr algn="l"/>
                      <a:r>
                        <a:rPr kumimoji="0" lang="ru-RU" sz="2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Наглядно-действенное мышление: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310">
                <a:tc>
                  <a:txBody>
                    <a:bodyPr/>
                    <a:lstStyle/>
                    <a:p>
                      <a:pPr algn="l"/>
                      <a:r>
                        <a:rPr kumimoji="0" lang="ru-RU" sz="20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2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умение разобрать и собрать пирамидки, матрёшки, сборно-разборные игрушки;</a:t>
                      </a:r>
                      <a:endParaRPr kumimoji="0" lang="ru-RU" sz="20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26">
                <a:tc>
                  <a:txBody>
                    <a:bodyPr/>
                    <a:lstStyle/>
                    <a:p>
                      <a:pPr algn="l"/>
                      <a:r>
                        <a:rPr kumimoji="0" lang="ru-RU" sz="24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2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-умение сравнивать предметы;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/>
                      <a:r>
                        <a:rPr kumimoji="0" lang="ru-RU" sz="2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умение выделять части предметов;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774">
                <a:tc>
                  <a:txBody>
                    <a:bodyPr/>
                    <a:lstStyle/>
                    <a:p>
                      <a:pPr algn="l"/>
                      <a:r>
                        <a:rPr kumimoji="0" lang="ru-RU" sz="2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-классифицировать по признакам;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574">
                <a:tc>
                  <a:txBody>
                    <a:bodyPr/>
                    <a:lstStyle/>
                    <a:p>
                      <a:pPr algn="l"/>
                      <a:r>
                        <a:rPr kumimoji="0" lang="ru-RU" sz="2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20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соотнесение группы предметов с обобщающим словом;</a:t>
                      </a:r>
                      <a:endParaRPr kumimoji="0" lang="ru-RU" sz="2000" b="0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529">
                <a:tc>
                  <a:txBody>
                    <a:bodyPr/>
                    <a:lstStyle/>
                    <a:p>
                      <a:pPr algn="l"/>
                      <a:r>
                        <a:rPr kumimoji="0" lang="ru-RU" sz="2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-установление закономерностей;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8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умение выделять 4-й лишний, с обоснованием своего выбора;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26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-умение находить способ решения проблемных</a:t>
                      </a:r>
                      <a:r>
                        <a:rPr kumimoji="0" lang="ru-RU" sz="20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задач.</a:t>
                      </a:r>
                      <a:endParaRPr kumimoji="0" lang="ru-RU" sz="2000" b="0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8545">
                <a:tc>
                  <a:txBody>
                    <a:bodyPr/>
                    <a:lstStyle/>
                    <a:p>
                      <a:pPr algn="l"/>
                      <a:r>
                        <a:rPr kumimoji="0" lang="ru-RU" sz="2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Наглядно-образное мышление: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545">
                <a:tc>
                  <a:txBody>
                    <a:bodyPr/>
                    <a:lstStyle/>
                    <a:p>
                      <a:pPr algn="l"/>
                      <a:r>
                        <a:rPr kumimoji="0" lang="ru-RU" sz="2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20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Восприятие и понимание картины со скрытым смыслом</a:t>
                      </a:r>
                      <a:r>
                        <a:rPr kumimoji="0" lang="ru-RU" sz="2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(способность</a:t>
                      </a:r>
                      <a:r>
                        <a:rPr kumimoji="0" lang="ru-RU" sz="20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понять сюжет в целом, опираясь на мимику и жесты установить причинно-следственные связи);</a:t>
                      </a:r>
                      <a:endParaRPr kumimoji="0" lang="ru-RU" sz="2000" b="0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850" y="333375"/>
          <a:ext cx="72390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Наглядно-образное мышление.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20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Восприятие и понимание картины со скрытым смыслом</a:t>
                      </a:r>
                      <a:r>
                        <a:rPr kumimoji="0" lang="ru-RU" sz="2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(способность</a:t>
                      </a:r>
                      <a:r>
                        <a:rPr kumimoji="0" lang="ru-RU" sz="20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понять сюжет в целом, опираясь на мимику и жесты установить причинно-следственные связи);</a:t>
                      </a:r>
                      <a:endParaRPr kumimoji="0" lang="ru-RU" sz="2000" b="0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-восприятие и понимание картин с изображением нелепых ситуаций;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восприятие и понимание серии связанных единым сюжетом картин;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--понимание литературных текстов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-понимание загадок.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3" descr="F:\смайлики\jemocii_44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581128"/>
            <a:ext cx="2016224" cy="19442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260648"/>
          <a:ext cx="7669360" cy="5075003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669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77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Эмоционально-волевая сфера.</a:t>
                      </a:r>
                      <a:r>
                        <a:rPr kumimoji="0" lang="ru-RU" sz="24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endParaRPr kumimoji="0" lang="ru-RU" sz="2400" b="1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-умение выражать</a:t>
                      </a:r>
                      <a:r>
                        <a:rPr kumimoji="0" lang="ru-RU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эмоции, средства выражения эмоций, адекватность проявления эмоций;</a:t>
                      </a:r>
                      <a:endParaRPr kumimoji="0" lang="ru-RU" sz="2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6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-переключаемость эмоций;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6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-наличие тревожных состояний; 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-понимание эмоционального состояния окружающих,</a:t>
                      </a:r>
                      <a:r>
                        <a:rPr kumimoji="0" lang="ru-RU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реакция;</a:t>
                      </a:r>
                      <a:endParaRPr kumimoji="0" lang="ru-RU" sz="2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-эмоциональные реакции во время игр</a:t>
                      </a:r>
                      <a:r>
                        <a:rPr kumimoji="0" lang="ru-RU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занятий;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646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-реакция на</a:t>
                      </a: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выполнение сложных упражнений;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3300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-эмоциональные</a:t>
                      </a:r>
                      <a:r>
                        <a:rPr lang="ru-RU" sz="2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реакции на одобрение и замечания взрослого;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646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-отношение к неудаче;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0263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-обучаемость, использование помощи.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" name="Picture 2" descr="F:\смайлики\jemocii_30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V="1">
            <a:off x="6300192" y="4725144"/>
            <a:ext cx="1512168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908720"/>
          <a:ext cx="7632848" cy="56440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32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РУЧНАЯ МОТОРИКА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способ удерживания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предметов;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-выполнение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соотносящих действий;</a:t>
                      </a:r>
                      <a:endParaRPr lang="ru-RU" sz="20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 согласованность движений обеих рук;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-мышечный тонус пальцев;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-зрительно-двигательная координация;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-ведущая рука;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ГРАФОМОТОРНЫЕ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НАВЫКИ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-умение держать карандаш;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-срисовывание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геометрических фигур;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-рисование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человечка;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-обводка по внутреннему контуру;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-раскрашивание изображения.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323528" y="188640"/>
            <a:ext cx="7416824" cy="504056"/>
          </a:xfrm>
          <a:prstGeom prst="roundRect">
            <a:avLst>
              <a:gd name="adj" fmla="val 37399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раздел:  Моторное развитие.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1260</TotalTime>
  <Words>1143</Words>
  <Application>Microsoft Office PowerPoint</Application>
  <PresentationFormat>Экран (4:3)</PresentationFormat>
  <Paragraphs>171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</vt:lpstr>
      <vt:lpstr>Wingdings 2</vt:lpstr>
      <vt:lpstr>Изящная</vt:lpstr>
      <vt:lpstr>Представление учителя-дефектолога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внимание. Успехов в работе!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User Windows</cp:lastModifiedBy>
  <cp:revision>119</cp:revision>
  <dcterms:created xsi:type="dcterms:W3CDTF">2015-01-20T12:43:52Z</dcterms:created>
  <dcterms:modified xsi:type="dcterms:W3CDTF">2020-03-31T18:11:26Z</dcterms:modified>
</cp:coreProperties>
</file>