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B5BD82-C4D0-4D23-9D54-0CBB8DD80EBA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16210A-DF50-4786-BCDC-2DC86238E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57313"/>
            <a:ext cx="8943975" cy="165735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компенсирующего вида № 5</a:t>
            </a:r>
            <a:r>
              <a:rPr lang="ru-RU" sz="18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18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г. Новороссийск</a:t>
            </a:r>
            <a:r>
              <a:rPr lang="ru-RU" sz="36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" y="2028825"/>
            <a:ext cx="10644187" cy="13715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1600" b="1" dirty="0">
                <a:solidFill>
                  <a:srgbClr val="C00000"/>
                </a:solidFill>
                <a:latin typeface="Monotype Corsiva" panose="03010101010201010101" pitchFamily="66" charset="0"/>
                <a:ea typeface="Trebuchet MS" panose="020B0603020202020204" pitchFamily="34" charset="0"/>
                <a:cs typeface="Times New Roman" panose="02020603050405020304" pitchFamily="18" charset="0"/>
              </a:rPr>
              <a:t>«Использование кинезеологии в работе педагога»</a:t>
            </a:r>
            <a:endParaRPr lang="ru-RU" sz="21600" b="1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0" b="1" dirty="0">
                <a:solidFill>
                  <a:srgbClr val="006600"/>
                </a:solidFill>
                <a:latin typeface="Monotype Corsiva" panose="03010101010201010101" pitchFamily="66" charset="0"/>
                <a:ea typeface="Trebuchet MS" panose="020B0603020202020204" pitchFamily="34" charset="0"/>
                <a:cs typeface="Times New Roman" panose="02020603050405020304" pitchFamily="18" charset="0"/>
              </a:rPr>
              <a:t>мастер-класс для </a:t>
            </a:r>
            <a:r>
              <a:rPr lang="ru-RU" sz="12000" b="1" dirty="0" smtClean="0">
                <a:solidFill>
                  <a:srgbClr val="006600"/>
                </a:solidFill>
                <a:latin typeface="Monotype Corsiva" panose="03010101010201010101" pitchFamily="66" charset="0"/>
                <a:ea typeface="Trebuchet MS" panose="020B0603020202020204" pitchFamily="34" charset="0"/>
                <a:cs typeface="Times New Roman" panose="02020603050405020304" pitchFamily="18" charset="0"/>
              </a:rPr>
              <a:t>педагогов</a:t>
            </a:r>
          </a:p>
          <a:p>
            <a:pPr algn="r">
              <a:spcAft>
                <a:spcPts val="0"/>
              </a:spcAft>
            </a:pPr>
            <a:r>
              <a:rPr lang="ru-RU" sz="72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воспитатель МБДОУ</a:t>
            </a:r>
            <a:endParaRPr lang="ru-RU" sz="7200" b="1" dirty="0">
              <a:solidFill>
                <a:srgbClr val="0066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72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детский сад </a:t>
            </a:r>
            <a:endParaRPr lang="ru-RU" sz="7200" b="1" dirty="0">
              <a:solidFill>
                <a:srgbClr val="0066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72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компенсирующего вида № 5:</a:t>
            </a:r>
            <a:endParaRPr lang="ru-RU" sz="7200" b="1" dirty="0">
              <a:solidFill>
                <a:srgbClr val="0066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7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Маслеха</a:t>
            </a:r>
            <a:r>
              <a:rPr lang="ru-RU" sz="7200" b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 Елена Юрьевна</a:t>
            </a:r>
            <a:endParaRPr lang="ru-RU" sz="7200" b="1" dirty="0">
              <a:solidFill>
                <a:srgbClr val="0066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800" b="1" dirty="0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воспитатель МБДОУ</a:t>
            </a:r>
            <a:endParaRPr lang="ru-RU" sz="800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детский сад </a:t>
            </a:r>
            <a:endParaRPr lang="ru-RU" sz="800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компенсирующего вида № 5:</a:t>
            </a:r>
            <a:endParaRPr lang="ru-RU" sz="800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Маслеха</a:t>
            </a:r>
            <a:r>
              <a:rPr lang="ru-RU" sz="800" b="1" dirty="0">
                <a:solidFill>
                  <a:srgbClr val="00B050"/>
                </a:solidFill>
                <a:latin typeface="Times New Roman" panose="02020603050405020304" pitchFamily="18" charset="0"/>
                <a:ea typeface="Trebuchet MS" panose="020B0603020202020204" pitchFamily="34" charset="0"/>
              </a:rPr>
              <a:t> Елена Юрьевна</a:t>
            </a:r>
            <a:endParaRPr lang="ru-RU" sz="800" dirty="0"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8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88" y="2304442"/>
            <a:ext cx="10364451" cy="1596177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72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62" y="2647342"/>
            <a:ext cx="10364451" cy="1596177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B05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познакомить педагогов с </a:t>
            </a:r>
            <a:r>
              <a:rPr lang="ru-RU" sz="2400" dirty="0" err="1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упражнениями, применение которых возможно в образовательном процессе в целях умственного и физического оздоровления </a:t>
            </a:r>
            <a: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дошкольников.</a:t>
            </a:r>
            <a:b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1. привлечь педагогов к результативному воспитательно-образовательному процессу;</a:t>
            </a:r>
            <a:b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2. заинтересовать их в обучении приёмам и методам работы с детьми;</a:t>
            </a:r>
            <a:b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3. знакомство и отработка некоторых </a:t>
            </a:r>
            <a:r>
              <a:rPr lang="ru-RU" sz="2400" dirty="0" err="1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2400" dirty="0">
                <a:solidFill>
                  <a:srgbClr val="006600"/>
                </a:solidFill>
                <a:latin typeface="Georgia" panose="02040502050405020303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упражнений.</a:t>
            </a:r>
            <a:r>
              <a:rPr lang="ru-RU" sz="2400" dirty="0">
                <a:solidFill>
                  <a:srgbClr val="00B05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75942"/>
            <a:ext cx="12192000" cy="159617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4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Цель этих упражнений:</a:t>
            </a:r>
            <a:r>
              <a:rPr lang="ru-RU" sz="4000" dirty="0">
                <a:solidFill>
                  <a:srgbClr val="7030A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* 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межполушарного взаимодействия;</a:t>
            </a:r>
            <a: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* Развитие 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познавательных процессов;</a:t>
            </a:r>
            <a: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* 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речи;</a:t>
            </a:r>
            <a: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* 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Синхронизация 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работы полушарий;</a:t>
            </a:r>
            <a: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* 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мелкой моторики;</a:t>
            </a:r>
            <a: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60313"/>
              </p:ext>
            </p:extLst>
          </p:nvPr>
        </p:nvGraphicFramePr>
        <p:xfrm>
          <a:off x="1571625" y="394663"/>
          <a:ext cx="9244012" cy="600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006"/>
                <a:gridCol w="4622006"/>
              </a:tblGrid>
              <a:tr h="301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82" y="1220213"/>
            <a:ext cx="1294043" cy="13762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80" y="1282845"/>
            <a:ext cx="1333048" cy="14176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684" y="1282845"/>
            <a:ext cx="1419048" cy="12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778" y="1282845"/>
            <a:ext cx="1419048" cy="12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50949" y="4146462"/>
            <a:ext cx="1603166" cy="15402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715" y="4188523"/>
            <a:ext cx="1554615" cy="149364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301" y="4030901"/>
            <a:ext cx="1552381" cy="11619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182" y="4030902"/>
            <a:ext cx="1333333" cy="116190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9954997" y="993101"/>
            <a:ext cx="446945" cy="795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672514" y="1141632"/>
            <a:ext cx="428624" cy="766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Выгнутая вверх стрелка 6"/>
          <p:cNvSpPr/>
          <p:nvPr/>
        </p:nvSpPr>
        <p:spPr>
          <a:xfrm>
            <a:off x="4346263" y="759749"/>
            <a:ext cx="1008482" cy="46670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flipH="1">
            <a:off x="2045639" y="696479"/>
            <a:ext cx="1177839" cy="48099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357" y="3780160"/>
            <a:ext cx="1012024" cy="481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120" y="3695595"/>
            <a:ext cx="118882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719" y="265544"/>
            <a:ext cx="11321088" cy="325339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</a:t>
            </a:r>
            <a:br>
              <a:rPr lang="ru-RU" sz="22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     </a:t>
            </a:r>
            <a:r>
              <a:rPr lang="ru-RU" sz="3100" b="1" u="sng" dirty="0" smtClean="0">
                <a:solidFill>
                  <a:srgbClr val="7030A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Работа </a:t>
            </a:r>
            <a:r>
              <a:rPr lang="ru-RU" sz="3100" b="1" u="sng" dirty="0">
                <a:solidFill>
                  <a:srgbClr val="7030A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состоит из 3 этапов:</a:t>
            </a:r>
            <a:br>
              <a:rPr lang="ru-RU" sz="3100" b="1" u="sng" dirty="0">
                <a:solidFill>
                  <a:srgbClr val="7030A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1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– работа одной рукой,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2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– работа другой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рукой,</a:t>
            </a:r>
            <a:b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      3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– работа двумя руками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-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зеркально, симметрично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.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/>
            </a:r>
            <a:b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выполнять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упражнение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5-7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раз. </a:t>
            </a: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Важно - </a:t>
            </a:r>
            <a: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>следить за синхронностью ваших движений.</a:t>
            </a:r>
            <a:br>
              <a:rPr lang="ru-RU" sz="3100" b="1" dirty="0">
                <a:solidFill>
                  <a:srgbClr val="00660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  <a:t/>
            </a:r>
            <a:br>
              <a:rPr lang="ru-RU" sz="31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Microsoft JhengHei" panose="020B0604030504040204" pitchFamily="34" charset="-120"/>
                <a:cs typeface="Courier New" panose="02070309020205020404" pitchFamily="49" charset="0"/>
              </a:rPr>
            </a:br>
            <a:endParaRPr lang="ru-RU" sz="31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8" y="3579828"/>
            <a:ext cx="3791609" cy="284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750" y="3579828"/>
            <a:ext cx="20667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076" y="385761"/>
            <a:ext cx="10573374" cy="390048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Условия для получения результативности данной работы (коррекционной работы):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• Занятии проводятся утром по 10-15 минут. </a:t>
            </a:r>
            <a: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• Занятия проводятся ежедневно, без пропусков.</a:t>
            </a:r>
            <a: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• Занятия проводятся в доброжелательной обстановке.</a:t>
            </a:r>
            <a: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• От человека требуется точное выполнение движений и приёмов. </a:t>
            </a:r>
            <a: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• Упражнения проводятся стоя или сидя за столом.  </a:t>
            </a:r>
            <a: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715673"/>
            <a:ext cx="3386138" cy="2542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65" y="3715673"/>
            <a:ext cx="3394898" cy="2548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99" y="4311160"/>
            <a:ext cx="2592871" cy="19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15" y="471130"/>
            <a:ext cx="1799646" cy="1502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91" y="480889"/>
            <a:ext cx="1765000" cy="150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775" y="1973197"/>
            <a:ext cx="1556655" cy="1513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94" y="1996749"/>
            <a:ext cx="2016316" cy="14650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0560" y="1997968"/>
            <a:ext cx="1534253" cy="1463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17" y="2562756"/>
            <a:ext cx="1784940" cy="1647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3651" y="2562756"/>
            <a:ext cx="1757479" cy="16476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550" y="4514072"/>
            <a:ext cx="1711600" cy="2248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707" y="4546581"/>
            <a:ext cx="1697687" cy="22302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0939" y="4876880"/>
            <a:ext cx="1780516" cy="18340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96733" y="4848307"/>
            <a:ext cx="1633255" cy="18340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55521" y="1085048"/>
            <a:ext cx="959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Ромб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00544" y="3435438"/>
            <a:ext cx="312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Кулак, ребро, ладонь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31130" y="3685989"/>
            <a:ext cx="1372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Колечки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9301" y="5574394"/>
            <a:ext cx="1939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Пальцы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здороваются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74889" y="5825916"/>
            <a:ext cx="140051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Моточек</a:t>
            </a:r>
            <a:endParaRPr lang="ru-RU" sz="2400" b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517"/>
            <a:ext cx="12058649" cy="5996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6600"/>
                </a:solidFill>
              </a:rPr>
              <a:t>- Отлично!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/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                               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                                             - Удовлетворительно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/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/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                                                                      - не понравилось</a:t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90" y="721057"/>
            <a:ext cx="1923993" cy="232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" r="679" b="19755"/>
          <a:stretch/>
        </p:blipFill>
        <p:spPr>
          <a:xfrm>
            <a:off x="3584285" y="3041749"/>
            <a:ext cx="2222975" cy="1556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4892084"/>
            <a:ext cx="1723957" cy="19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241</TotalTime>
  <Words>84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Microsoft JhengHei</vt:lpstr>
      <vt:lpstr>Arial</vt:lpstr>
      <vt:lpstr>Calibri</vt:lpstr>
      <vt:lpstr>Courier New</vt:lpstr>
      <vt:lpstr>Georgia</vt:lpstr>
      <vt:lpstr>Monotype Corsiva</vt:lpstr>
      <vt:lpstr>Times New Roman</vt:lpstr>
      <vt:lpstr>Trebuchet MS</vt:lpstr>
      <vt:lpstr>Tw Cen MT</vt:lpstr>
      <vt:lpstr>Капля</vt:lpstr>
      <vt:lpstr>Муниципальное бюджетное дошкольное образовательное учреждение детский сад компенсирующего вида № 5 муниципального образования г. Новороссийск   </vt:lpstr>
      <vt:lpstr>Цель : познакомить педагогов с кинезиологическими упражнениями, применение которых возможно в образовательном процессе в целях умственного и физического оздоровления дошкольников.  Задачи: 1. привлечь педагогов к результативному воспитательно-образовательному процессу; 2. заинтересовать их в обучении приёмам и методам работы с детьми; 3. знакомство и отработка некоторых кинезиологических упражнений. </vt:lpstr>
      <vt:lpstr>Цель этих упражнений: * Развитие межполушарного взаимодействия;  * Развитие познавательных процессов; * Развитие речи; * Синхронизация работы полушарий; * Развитие мелкой моторики; </vt:lpstr>
      <vt:lpstr>Презентация PowerPoint</vt:lpstr>
      <vt:lpstr>                 Работа состоит из 3 этапов:       1 – работа одной рукой,        2 – работа другой рукой,       3 – работа двумя руками - зеркально, симметрично. выполнять упражнение 5-7 раз.  Важно - следить за синхронностью ваших движений.  </vt:lpstr>
      <vt:lpstr>Условия для получения результативности данной работы (коррекционной работы): • Занятии проводятся утром по 10-15 минут.  • Занятия проводятся ежедневно, без пропусков.  • Занятия проводятся в доброжелательной обстановке.  • От человека требуется точное выполнение движений и приёмов.  • Упражнения проводятся стоя или сидя за столом.   </vt:lpstr>
      <vt:lpstr>Презентация PowerPoint</vt:lpstr>
      <vt:lpstr>Презентация PowerPoint</vt:lpstr>
      <vt:lpstr> - Отлично!                                                                                  - Удовлетворительно                                                                          - не понравилось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компенсирующего вида № 5 муниципального образования г. Новороссийск   </dc:title>
  <dc:creator>hp-pc</dc:creator>
  <cp:lastModifiedBy>hp-pc</cp:lastModifiedBy>
  <cp:revision>16</cp:revision>
  <dcterms:created xsi:type="dcterms:W3CDTF">2018-12-07T11:53:44Z</dcterms:created>
  <dcterms:modified xsi:type="dcterms:W3CDTF">2018-12-18T10:47:34Z</dcterms:modified>
</cp:coreProperties>
</file>