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2" r:id="rId1"/>
  </p:sldMasterIdLst>
  <p:sldIdLst>
    <p:sldId id="256" r:id="rId2"/>
    <p:sldId id="257" r:id="rId3"/>
    <p:sldId id="262" r:id="rId4"/>
    <p:sldId id="259" r:id="rId5"/>
    <p:sldId id="263" r:id="rId6"/>
    <p:sldId id="261" r:id="rId7"/>
    <p:sldId id="260" r:id="rId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75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406722F-64D5-4FF1-9D41-9E4D40228B16}" type="datetimeFigureOut">
              <a:rPr lang="ru-RU" smtClean="0"/>
              <a:t>10.11.2017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B9421D6-807D-4FDC-A830-DE0A5B434848}" type="slidenum">
              <a:rPr lang="ru-RU" smtClean="0"/>
              <a:t>‹#›</a:t>
            </a:fld>
            <a:endParaRPr lang="ru-RU"/>
          </a:p>
        </p:txBody>
      </p:sp>
    </p:spTree>
    <p:extLst>
      <p:ext uri="{BB962C8B-B14F-4D97-AF65-F5344CB8AC3E}">
        <p14:creationId xmlns:p14="http://schemas.microsoft.com/office/powerpoint/2010/main" val="645176512"/>
      </p:ext>
    </p:extLst>
  </p:cSld>
  <p:clrMapOvr>
    <a:masterClrMapping/>
  </p:clrMapOvr>
  <p:transition spd="slow">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406722F-64D5-4FF1-9D41-9E4D40228B16}" type="datetimeFigureOut">
              <a:rPr lang="ru-RU" smtClean="0"/>
              <a:t>10.11.2017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B9421D6-807D-4FDC-A830-DE0A5B434848}" type="slidenum">
              <a:rPr lang="ru-RU" smtClean="0"/>
              <a:t>‹#›</a:t>
            </a:fld>
            <a:endParaRPr lang="ru-RU"/>
          </a:p>
        </p:txBody>
      </p:sp>
    </p:spTree>
    <p:extLst>
      <p:ext uri="{BB962C8B-B14F-4D97-AF65-F5344CB8AC3E}">
        <p14:creationId xmlns:p14="http://schemas.microsoft.com/office/powerpoint/2010/main" val="2435562053"/>
      </p:ext>
    </p:extLst>
  </p:cSld>
  <p:clrMapOvr>
    <a:masterClrMapping/>
  </p:clrMapOvr>
  <p:transition spd="slow">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406722F-64D5-4FF1-9D41-9E4D40228B16}" type="datetimeFigureOut">
              <a:rPr lang="ru-RU" smtClean="0"/>
              <a:t>10.11.2017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B9421D6-807D-4FDC-A830-DE0A5B434848}"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58398043"/>
      </p:ext>
    </p:extLst>
  </p:cSld>
  <p:clrMapOvr>
    <a:masterClrMapping/>
  </p:clrMapOvr>
  <p:transition spd="slow">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406722F-64D5-4FF1-9D41-9E4D40228B16}" type="datetimeFigureOut">
              <a:rPr lang="ru-RU" smtClean="0"/>
              <a:t>10.11.2017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B9421D6-807D-4FDC-A830-DE0A5B434848}" type="slidenum">
              <a:rPr lang="ru-RU" smtClean="0"/>
              <a:t>‹#›</a:t>
            </a:fld>
            <a:endParaRPr lang="ru-RU"/>
          </a:p>
        </p:txBody>
      </p:sp>
    </p:spTree>
    <p:extLst>
      <p:ext uri="{BB962C8B-B14F-4D97-AF65-F5344CB8AC3E}">
        <p14:creationId xmlns:p14="http://schemas.microsoft.com/office/powerpoint/2010/main" val="1921926614"/>
      </p:ext>
    </p:extLst>
  </p:cSld>
  <p:clrMapOvr>
    <a:masterClrMapping/>
  </p:clrMapOvr>
  <p:transition spd="slow">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406722F-64D5-4FF1-9D41-9E4D40228B16}" type="datetimeFigureOut">
              <a:rPr lang="ru-RU" smtClean="0"/>
              <a:t>10.11.2017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B9421D6-807D-4FDC-A830-DE0A5B434848}"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09779191"/>
      </p:ext>
    </p:extLst>
  </p:cSld>
  <p:clrMapOvr>
    <a:masterClrMapping/>
  </p:clrMapOvr>
  <p:transition spd="slow">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406722F-64D5-4FF1-9D41-9E4D40228B16}" type="datetimeFigureOut">
              <a:rPr lang="ru-RU" smtClean="0"/>
              <a:t>10.11.2017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B9421D6-807D-4FDC-A830-DE0A5B434848}" type="slidenum">
              <a:rPr lang="ru-RU" smtClean="0"/>
              <a:t>‹#›</a:t>
            </a:fld>
            <a:endParaRPr lang="ru-RU"/>
          </a:p>
        </p:txBody>
      </p:sp>
    </p:spTree>
    <p:extLst>
      <p:ext uri="{BB962C8B-B14F-4D97-AF65-F5344CB8AC3E}">
        <p14:creationId xmlns:p14="http://schemas.microsoft.com/office/powerpoint/2010/main" val="1370418595"/>
      </p:ext>
    </p:extLst>
  </p:cSld>
  <p:clrMapOvr>
    <a:masterClrMapping/>
  </p:clrMapOvr>
  <p:transition spd="slow">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406722F-64D5-4FF1-9D41-9E4D40228B16}" type="datetimeFigureOut">
              <a:rPr lang="ru-RU" smtClean="0"/>
              <a:t>10.11.2017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B9421D6-807D-4FDC-A830-DE0A5B434848}" type="slidenum">
              <a:rPr lang="ru-RU" smtClean="0"/>
              <a:t>‹#›</a:t>
            </a:fld>
            <a:endParaRPr lang="ru-RU"/>
          </a:p>
        </p:txBody>
      </p:sp>
    </p:spTree>
    <p:extLst>
      <p:ext uri="{BB962C8B-B14F-4D97-AF65-F5344CB8AC3E}">
        <p14:creationId xmlns:p14="http://schemas.microsoft.com/office/powerpoint/2010/main" val="4220462847"/>
      </p:ext>
    </p:extLst>
  </p:cSld>
  <p:clrMapOvr>
    <a:masterClrMapping/>
  </p:clrMapOvr>
  <p:transition spd="slow">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406722F-64D5-4FF1-9D41-9E4D40228B16}" type="datetimeFigureOut">
              <a:rPr lang="ru-RU" smtClean="0"/>
              <a:t>10.11.2017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B9421D6-807D-4FDC-A830-DE0A5B434848}" type="slidenum">
              <a:rPr lang="ru-RU" smtClean="0"/>
              <a:t>‹#›</a:t>
            </a:fld>
            <a:endParaRPr lang="ru-RU"/>
          </a:p>
        </p:txBody>
      </p:sp>
    </p:spTree>
    <p:extLst>
      <p:ext uri="{BB962C8B-B14F-4D97-AF65-F5344CB8AC3E}">
        <p14:creationId xmlns:p14="http://schemas.microsoft.com/office/powerpoint/2010/main" val="3051405740"/>
      </p:ext>
    </p:extLst>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406722F-64D5-4FF1-9D41-9E4D40228B16}" type="datetimeFigureOut">
              <a:rPr lang="ru-RU" smtClean="0"/>
              <a:t>10.11.2017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B9421D6-807D-4FDC-A830-DE0A5B434848}" type="slidenum">
              <a:rPr lang="ru-RU" smtClean="0"/>
              <a:t>‹#›</a:t>
            </a:fld>
            <a:endParaRPr lang="ru-RU"/>
          </a:p>
        </p:txBody>
      </p:sp>
    </p:spTree>
    <p:extLst>
      <p:ext uri="{BB962C8B-B14F-4D97-AF65-F5344CB8AC3E}">
        <p14:creationId xmlns:p14="http://schemas.microsoft.com/office/powerpoint/2010/main" val="2618562948"/>
      </p:ext>
    </p:extLst>
  </p:cSld>
  <p:clrMapOvr>
    <a:masterClrMapping/>
  </p:clrMapOvr>
  <p:transition spd="slow">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406722F-64D5-4FF1-9D41-9E4D40228B16}" type="datetimeFigureOut">
              <a:rPr lang="ru-RU" smtClean="0"/>
              <a:t>10.11.2017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B9421D6-807D-4FDC-A830-DE0A5B434848}" type="slidenum">
              <a:rPr lang="ru-RU" smtClean="0"/>
              <a:t>‹#›</a:t>
            </a:fld>
            <a:endParaRPr lang="ru-RU"/>
          </a:p>
        </p:txBody>
      </p:sp>
    </p:spTree>
    <p:extLst>
      <p:ext uri="{BB962C8B-B14F-4D97-AF65-F5344CB8AC3E}">
        <p14:creationId xmlns:p14="http://schemas.microsoft.com/office/powerpoint/2010/main" val="3713772528"/>
      </p:ext>
    </p:extLst>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406722F-64D5-4FF1-9D41-9E4D40228B16}" type="datetimeFigureOut">
              <a:rPr lang="ru-RU" smtClean="0"/>
              <a:t>10.11.2017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B9421D6-807D-4FDC-A830-DE0A5B434848}" type="slidenum">
              <a:rPr lang="ru-RU" smtClean="0"/>
              <a:t>‹#›</a:t>
            </a:fld>
            <a:endParaRPr lang="ru-RU"/>
          </a:p>
        </p:txBody>
      </p:sp>
    </p:spTree>
    <p:extLst>
      <p:ext uri="{BB962C8B-B14F-4D97-AF65-F5344CB8AC3E}">
        <p14:creationId xmlns:p14="http://schemas.microsoft.com/office/powerpoint/2010/main" val="784280488"/>
      </p:ext>
    </p:extLst>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406722F-64D5-4FF1-9D41-9E4D40228B16}" type="datetimeFigureOut">
              <a:rPr lang="ru-RU" smtClean="0"/>
              <a:t>10.11.2017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B9421D6-807D-4FDC-A830-DE0A5B434848}" type="slidenum">
              <a:rPr lang="ru-RU" smtClean="0"/>
              <a:t>‹#›</a:t>
            </a:fld>
            <a:endParaRPr lang="ru-RU"/>
          </a:p>
        </p:txBody>
      </p:sp>
    </p:spTree>
    <p:extLst>
      <p:ext uri="{BB962C8B-B14F-4D97-AF65-F5344CB8AC3E}">
        <p14:creationId xmlns:p14="http://schemas.microsoft.com/office/powerpoint/2010/main" val="955887898"/>
      </p:ext>
    </p:extLst>
  </p:cSld>
  <p:clrMapOvr>
    <a:masterClrMapping/>
  </p:clrMapOvr>
  <p:transition spd="slow">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406722F-64D5-4FF1-9D41-9E4D40228B16}" type="datetimeFigureOut">
              <a:rPr lang="ru-RU" smtClean="0"/>
              <a:t>10.11.2017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B9421D6-807D-4FDC-A830-DE0A5B434848}" type="slidenum">
              <a:rPr lang="ru-RU" smtClean="0"/>
              <a:t>‹#›</a:t>
            </a:fld>
            <a:endParaRPr lang="ru-RU"/>
          </a:p>
        </p:txBody>
      </p:sp>
    </p:spTree>
    <p:extLst>
      <p:ext uri="{BB962C8B-B14F-4D97-AF65-F5344CB8AC3E}">
        <p14:creationId xmlns:p14="http://schemas.microsoft.com/office/powerpoint/2010/main" val="1522376250"/>
      </p:ext>
    </p:extLst>
  </p:cSld>
  <p:clrMapOvr>
    <a:masterClrMapping/>
  </p:clrMapOvr>
  <p:transition spd="slow">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06722F-64D5-4FF1-9D41-9E4D40228B16}" type="datetimeFigureOut">
              <a:rPr lang="ru-RU" smtClean="0"/>
              <a:t>10.11.2017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B9421D6-807D-4FDC-A830-DE0A5B434848}" type="slidenum">
              <a:rPr lang="ru-RU" smtClean="0"/>
              <a:t>‹#›</a:t>
            </a:fld>
            <a:endParaRPr lang="ru-RU"/>
          </a:p>
        </p:txBody>
      </p:sp>
    </p:spTree>
    <p:extLst>
      <p:ext uri="{BB962C8B-B14F-4D97-AF65-F5344CB8AC3E}">
        <p14:creationId xmlns:p14="http://schemas.microsoft.com/office/powerpoint/2010/main" val="102448206"/>
      </p:ext>
    </p:extLst>
  </p:cSld>
  <p:clrMapOvr>
    <a:masterClrMapping/>
  </p:clrMapOvr>
  <p:transition spd="slow">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406722F-64D5-4FF1-9D41-9E4D40228B16}" type="datetimeFigureOut">
              <a:rPr lang="ru-RU" smtClean="0"/>
              <a:t>10.11.2017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B9421D6-807D-4FDC-A830-DE0A5B434848}" type="slidenum">
              <a:rPr lang="ru-RU" smtClean="0"/>
              <a:t>‹#›</a:t>
            </a:fld>
            <a:endParaRPr lang="ru-RU"/>
          </a:p>
        </p:txBody>
      </p:sp>
    </p:spTree>
    <p:extLst>
      <p:ext uri="{BB962C8B-B14F-4D97-AF65-F5344CB8AC3E}">
        <p14:creationId xmlns:p14="http://schemas.microsoft.com/office/powerpoint/2010/main" val="298519625"/>
      </p:ext>
    </p:extLst>
  </p:cSld>
  <p:clrMapOvr>
    <a:masterClrMapping/>
  </p:clrMapOvr>
  <p:transition spd="slow">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406722F-64D5-4FF1-9D41-9E4D40228B16}" type="datetimeFigureOut">
              <a:rPr lang="ru-RU" smtClean="0"/>
              <a:t>10.11.2017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B9421D6-807D-4FDC-A830-DE0A5B434848}" type="slidenum">
              <a:rPr lang="ru-RU" smtClean="0"/>
              <a:t>‹#›</a:t>
            </a:fld>
            <a:endParaRPr lang="ru-RU"/>
          </a:p>
        </p:txBody>
      </p:sp>
    </p:spTree>
    <p:extLst>
      <p:ext uri="{BB962C8B-B14F-4D97-AF65-F5344CB8AC3E}">
        <p14:creationId xmlns:p14="http://schemas.microsoft.com/office/powerpoint/2010/main" val="1644140059"/>
      </p:ext>
    </p:extLst>
  </p:cSld>
  <p:clrMapOvr>
    <a:masterClrMapping/>
  </p:clrMapOvr>
  <p:transition spd="slow">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406722F-64D5-4FF1-9D41-9E4D40228B16}" type="datetimeFigureOut">
              <a:rPr lang="ru-RU" smtClean="0"/>
              <a:t>10.11.2017</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B9421D6-807D-4FDC-A830-DE0A5B434848}" type="slidenum">
              <a:rPr lang="ru-RU" smtClean="0"/>
              <a:t>‹#›</a:t>
            </a:fld>
            <a:endParaRPr lang="ru-RU"/>
          </a:p>
        </p:txBody>
      </p:sp>
    </p:spTree>
    <p:extLst>
      <p:ext uri="{BB962C8B-B14F-4D97-AF65-F5344CB8AC3E}">
        <p14:creationId xmlns:p14="http://schemas.microsoft.com/office/powerpoint/2010/main" val="3104316093"/>
      </p:ext>
    </p:extLst>
  </p:cSld>
  <p:clrMap bg1="dk1" tx1="lt1" bg2="dk2" tx2="lt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Lst>
  <p:transition spd="slow">
    <p:comb/>
  </p:transition>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71538" y="1990197"/>
            <a:ext cx="9272587" cy="1646302"/>
          </a:xfrm>
        </p:spPr>
        <p:txBody>
          <a:bodyPr/>
          <a:lstStyle/>
          <a:p>
            <a:pPr algn="ctr"/>
            <a:r>
              <a:rPr lang="ru-RU" b="1" i="1" dirty="0" smtClean="0"/>
              <a:t/>
            </a:r>
            <a:br>
              <a:rPr lang="ru-RU" b="1" i="1" dirty="0" smtClean="0"/>
            </a:br>
            <a:r>
              <a:rPr lang="ru-RU" sz="6600" b="1" i="1" dirty="0" smtClean="0"/>
              <a:t>«Развитие речевого дыхания»</a:t>
            </a:r>
            <a:endParaRPr lang="ru-RU" sz="6600" b="1" i="1" dirty="0"/>
          </a:p>
        </p:txBody>
      </p:sp>
      <p:sp>
        <p:nvSpPr>
          <p:cNvPr id="3" name="Подзаголовок 2"/>
          <p:cNvSpPr>
            <a:spLocks noGrp="1"/>
          </p:cNvSpPr>
          <p:nvPr>
            <p:ph type="subTitle" idx="1"/>
          </p:nvPr>
        </p:nvSpPr>
        <p:spPr>
          <a:xfrm>
            <a:off x="5643564" y="4408020"/>
            <a:ext cx="5430664" cy="1578442"/>
          </a:xfrm>
        </p:spPr>
        <p:txBody>
          <a:bodyPr>
            <a:noAutofit/>
          </a:bodyPr>
          <a:lstStyle/>
          <a:p>
            <a:r>
              <a:rPr lang="ru-RU" sz="2400" b="1" dirty="0" smtClean="0">
                <a:solidFill>
                  <a:srgbClr val="FFFF00"/>
                </a:solidFill>
              </a:rPr>
              <a:t>Подготовили:</a:t>
            </a:r>
          </a:p>
          <a:p>
            <a:r>
              <a:rPr lang="ru-RU" sz="2400" b="1" dirty="0" smtClean="0">
                <a:solidFill>
                  <a:srgbClr val="FFFF00"/>
                </a:solidFill>
              </a:rPr>
              <a:t>Истомина О.В.- учитель-логопед </a:t>
            </a:r>
            <a:r>
              <a:rPr lang="ru-RU" sz="2400" b="1" dirty="0" err="1" smtClean="0">
                <a:solidFill>
                  <a:srgbClr val="FFFF00"/>
                </a:solidFill>
              </a:rPr>
              <a:t>Тиванова</a:t>
            </a:r>
            <a:r>
              <a:rPr lang="ru-RU" sz="2400" b="1" dirty="0" smtClean="0">
                <a:solidFill>
                  <a:srgbClr val="FFFF00"/>
                </a:solidFill>
              </a:rPr>
              <a:t> Е.В. - воспитатель</a:t>
            </a:r>
            <a:endParaRPr lang="ru-RU" sz="2400" b="1" dirty="0">
              <a:solidFill>
                <a:srgbClr val="FFFF00"/>
              </a:solidFill>
            </a:endParaRPr>
          </a:p>
        </p:txBody>
      </p:sp>
    </p:spTree>
    <p:extLst>
      <p:ext uri="{BB962C8B-B14F-4D97-AF65-F5344CB8AC3E}">
        <p14:creationId xmlns:p14="http://schemas.microsoft.com/office/powerpoint/2010/main" val="228708218"/>
      </p:ext>
    </p:extLst>
  </p:cSld>
  <p:clrMapOvr>
    <a:masterClrMapping/>
  </p:clrMapOvr>
  <p:transition spd="slow">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414338"/>
            <a:ext cx="9752542" cy="6286500"/>
          </a:xfrm>
        </p:spPr>
        <p:txBody>
          <a:bodyPr>
            <a:normAutofit fontScale="90000"/>
          </a:bodyPr>
          <a:lstStyle/>
          <a:p>
            <a:pPr>
              <a:lnSpc>
                <a:spcPct val="115000"/>
              </a:lnSpc>
              <a:spcAft>
                <a:spcPts val="1000"/>
              </a:spcAft>
            </a:pPr>
            <a:r>
              <a:rPr lang="ru-RU" b="1" dirty="0" smtClean="0">
                <a:latin typeface="Times New Roman" panose="02020603050405020304" pitchFamily="18" charset="0"/>
                <a:cs typeface="Times New Roman" panose="02020603050405020304" pitchFamily="18" charset="0"/>
              </a:rPr>
              <a:t>Цель: </a:t>
            </a:r>
            <a:r>
              <a:rPr lang="ru-RU" sz="3100" dirty="0" smtClean="0">
                <a:solidFill>
                  <a:schemeClr val="tx1"/>
                </a:solidFill>
                <a:latin typeface="Times New Roman" panose="02020603050405020304" pitchFamily="18" charset="0"/>
                <a:cs typeface="Times New Roman" panose="02020603050405020304" pitchFamily="18" charset="0"/>
              </a:rPr>
              <a:t>Повысить педагогическую компетентность родителей в вопросах речевого развития детей в домашних условиях.</a:t>
            </a:r>
            <a:r>
              <a:rPr lang="ru-RU" sz="800" dirty="0" smtClean="0">
                <a:solidFill>
                  <a:schemeClr val="tx1"/>
                </a:solidFill>
                <a:latin typeface="Times New Roman" panose="02020603050405020304" pitchFamily="18" charset="0"/>
                <a:cs typeface="Times New Roman" panose="02020603050405020304" pitchFamily="18" charset="0"/>
              </a:rPr>
              <a:t> </a:t>
            </a:r>
            <a:r>
              <a:rPr lang="ru-RU" sz="3100" dirty="0">
                <a:solidFill>
                  <a:schemeClr val="tx1"/>
                </a:solidFill>
                <a:latin typeface="Times New Roman" panose="02020603050405020304" pitchFamily="18" charset="0"/>
                <a:cs typeface="Times New Roman" panose="02020603050405020304" pitchFamily="18" charset="0"/>
              </a:rPr>
              <a:t/>
            </a:r>
            <a:br>
              <a:rPr lang="ru-RU" sz="3100" dirty="0">
                <a:solidFill>
                  <a:schemeClr val="tx1"/>
                </a:solidFill>
                <a:latin typeface="Times New Roman" panose="02020603050405020304" pitchFamily="18" charset="0"/>
                <a:cs typeface="Times New Roman" panose="02020603050405020304" pitchFamily="18" charset="0"/>
              </a:rPr>
            </a:br>
            <a:r>
              <a:rPr lang="ru-RU" sz="3100" b="1" dirty="0" smtClean="0">
                <a:latin typeface="Times New Roman" panose="02020603050405020304" pitchFamily="18" charset="0"/>
                <a:cs typeface="Times New Roman" panose="02020603050405020304" pitchFamily="18" charset="0"/>
              </a:rPr>
              <a:t>Актуальность: </a:t>
            </a:r>
            <a:r>
              <a:rPr lang="ru-RU" sz="3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обусловлена </a:t>
            </a:r>
            <a:r>
              <a:rPr lang="ru-RU"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тем, что с каждым годом </a:t>
            </a:r>
            <a:r>
              <a:rPr lang="ru-RU" sz="3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r>
            <a:br>
              <a:rPr lang="ru-RU" sz="3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ru-RU" sz="3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увеличивается </a:t>
            </a:r>
            <a:r>
              <a:rPr lang="ru-RU"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количество детей с речевой патологией, а также все сложнее становятся недостатки речевого развития. Многие речевые нарушения имеют в своей симптоматике нарушения речевого дыхания</a:t>
            </a:r>
            <a:r>
              <a:rPr lang="ru-RU" sz="3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br>
              <a:rPr lang="ru-RU" sz="3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ru-RU" sz="3100" dirty="0">
                <a:latin typeface="Times New Roman" panose="02020603050405020304" pitchFamily="18" charset="0"/>
                <a:ea typeface="Calibri" panose="020F0502020204030204" pitchFamily="34" charset="0"/>
                <a:cs typeface="Times New Roman" panose="02020603050405020304" pitchFamily="18" charset="0"/>
              </a:rPr>
              <a:t> </a:t>
            </a:r>
            <a:r>
              <a:rPr lang="ru-RU" sz="3100" b="1" dirty="0">
                <a:latin typeface="Times New Roman" panose="02020603050405020304" pitchFamily="18" charset="0"/>
                <a:ea typeface="Calibri" panose="020F0502020204030204" pitchFamily="34" charset="0"/>
                <a:cs typeface="Times New Roman" panose="02020603050405020304" pitchFamily="18" charset="0"/>
              </a:rPr>
              <a:t>Практическая значимость: </a:t>
            </a:r>
            <a:r>
              <a:rPr lang="ru-RU" sz="3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овладение родителями  способами развития речевого дыхания в домашних условиях, обучение родителей созданию пособия для развития речевого дыхания своими руками.</a:t>
            </a:r>
            <a:r>
              <a:rPr lang="ru-RU" sz="31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r>
            <a:br>
              <a:rPr lang="ru-RU" sz="3100" dirty="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ru-RU"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r>
            <a:br>
              <a:rPr lang="ru-RU"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br>
            <a:endParaRPr lang="ru-RU" sz="3100" b="1" dirty="0">
              <a:solidFill>
                <a:schemeClr val="tx1"/>
              </a:solidFill>
            </a:endParaRPr>
          </a:p>
        </p:txBody>
      </p:sp>
    </p:spTree>
    <p:extLst>
      <p:ext uri="{BB962C8B-B14F-4D97-AF65-F5344CB8AC3E}">
        <p14:creationId xmlns:p14="http://schemas.microsoft.com/office/powerpoint/2010/main" val="106054071"/>
      </p:ext>
    </p:extLst>
  </p:cSld>
  <p:clrMapOvr>
    <a:masterClrMapping/>
  </p:clrMapOvr>
  <p:transition spd="slow">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1622" y="1009650"/>
            <a:ext cx="8596668" cy="1320800"/>
          </a:xfrm>
        </p:spPr>
        <p:txBody>
          <a:bodyPr>
            <a:normAutofit fontScale="90000"/>
          </a:bodyPr>
          <a:lstStyle/>
          <a:p>
            <a:pPr algn="ctr"/>
            <a:r>
              <a:rPr lang="ru-RU" sz="3200" dirty="0" smtClean="0">
                <a:solidFill>
                  <a:schemeClr val="tx1"/>
                </a:solidFill>
              </a:rPr>
              <a:t>Речевое дыхание основа звучащей речи, источник образования звуков, голоса. Оно обеспечивает нормальное голосообразование, правильное усвоение звуков, способно изменять силу их звучания, помогает верно соблюдать паузы, менять громкость, сохранять плавность речи. </a:t>
            </a:r>
            <a:r>
              <a:rPr lang="ru-RU" sz="3200" dirty="0">
                <a:solidFill>
                  <a:schemeClr val="tx1"/>
                </a:solidFill>
              </a:rPr>
              <a:t> </a:t>
            </a:r>
            <a:r>
              <a:rPr lang="ru-RU" sz="3200" dirty="0" smtClean="0">
                <a:solidFill>
                  <a:schemeClr val="tx1"/>
                </a:solidFill>
              </a:rPr>
              <a:t>Недостаточное развитие речевого дыхания влечет за собой нарушения речевой функции, в частности правильного звукопроизношения.</a:t>
            </a:r>
            <a:endParaRPr lang="ru-RU" sz="3200" dirty="0">
              <a:solidFill>
                <a:schemeClr val="tx1"/>
              </a:solidFill>
            </a:endParaRPr>
          </a:p>
        </p:txBody>
      </p:sp>
    </p:spTree>
    <p:extLst>
      <p:ext uri="{BB962C8B-B14F-4D97-AF65-F5344CB8AC3E}">
        <p14:creationId xmlns:p14="http://schemas.microsoft.com/office/powerpoint/2010/main" val="2735107947"/>
      </p:ext>
    </p:extLst>
  </p:cSld>
  <p:clrMapOvr>
    <a:masterClrMapping/>
  </p:clrMapOvr>
  <p:transition spd="slow">
    <p:comb/>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501" y="501467"/>
            <a:ext cx="10915649" cy="954107"/>
          </a:xfrm>
          <a:prstGeom prst="rect">
            <a:avLst/>
          </a:prstGeom>
        </p:spPr>
        <p:txBody>
          <a:bodyPr wrap="square">
            <a:spAutoFit/>
          </a:bodyPr>
          <a:lstStyle/>
          <a:p>
            <a:pPr algn="ctr">
              <a:spcAft>
                <a:spcPts val="1000"/>
              </a:spcAft>
            </a:pPr>
            <a:r>
              <a:rPr lang="ru-RU" sz="2800" dirty="0" smtClean="0">
                <a:latin typeface="Times New Roman" panose="02020603050405020304" pitchFamily="18" charset="0"/>
                <a:ea typeface="Calibri" panose="020F0502020204030204" pitchFamily="34" charset="0"/>
                <a:cs typeface="Times New Roman" panose="02020603050405020304" pitchFamily="18" charset="0"/>
              </a:rPr>
              <a:t>Предлагаем Вам, уважаемые родители, мастер –класс по изготовлению дракончика</a:t>
            </a:r>
            <a:r>
              <a:rPr lang="ru-RU" sz="2800" dirty="0" smtClean="0">
                <a:effectLst/>
                <a:latin typeface="Times New Roman" panose="02020603050405020304" pitchFamily="18" charset="0"/>
                <a:ea typeface="Calibri" panose="020F0502020204030204" pitchFamily="34" charset="0"/>
                <a:cs typeface="Times New Roman" panose="02020603050405020304" pitchFamily="18" charset="0"/>
              </a:rPr>
              <a:t> для развития речевого дыхания ребенка.</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315" y="1843087"/>
            <a:ext cx="3538697" cy="2652712"/>
          </a:xfrm>
          <a:prstGeom prst="rect">
            <a:avLst/>
          </a:prstGeo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8411" y="2171699"/>
            <a:ext cx="3672113" cy="2752725"/>
          </a:xfrm>
          <a:prstGeom prst="rect">
            <a:avLst/>
          </a:prstGeom>
        </p:spPr>
      </p:pic>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9355" y="3671888"/>
            <a:ext cx="3710232" cy="2781300"/>
          </a:xfrm>
          <a:prstGeom prst="rect">
            <a:avLst/>
          </a:prstGeom>
        </p:spPr>
      </p:pic>
    </p:spTree>
    <p:extLst>
      <p:ext uri="{BB962C8B-B14F-4D97-AF65-F5344CB8AC3E}">
        <p14:creationId xmlns:p14="http://schemas.microsoft.com/office/powerpoint/2010/main" val="3140346544"/>
      </p:ext>
    </p:extLst>
  </p:cSld>
  <p:clrMapOvr>
    <a:masterClrMapping/>
  </p:clrMapOvr>
  <p:transition spd="slow">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375" y="554030"/>
            <a:ext cx="4123703" cy="3091250"/>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8004" y="2257425"/>
            <a:ext cx="4135889" cy="3100385"/>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0827" y="2886075"/>
            <a:ext cx="2795397" cy="3729037"/>
          </a:xfrm>
          <a:prstGeom prst="rect">
            <a:avLst/>
          </a:prstGeom>
        </p:spPr>
      </p:pic>
    </p:spTree>
    <p:extLst>
      <p:ext uri="{BB962C8B-B14F-4D97-AF65-F5344CB8AC3E}">
        <p14:creationId xmlns:p14="http://schemas.microsoft.com/office/powerpoint/2010/main" val="3533121125"/>
      </p:ext>
    </p:extLst>
  </p:cSld>
  <p:clrMapOvr>
    <a:masterClrMapping/>
  </p:clrMapOvr>
  <p:transition spd="slow">
    <p:comb/>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4595" y="534591"/>
            <a:ext cx="3759006" cy="2817863"/>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446" y="3667753"/>
            <a:ext cx="3890268" cy="2919447"/>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3763" y="534591"/>
            <a:ext cx="3729037" cy="2796778"/>
          </a:xfrm>
          <a:prstGeom prst="rect">
            <a:avLst/>
          </a:prstGeom>
        </p:spPr>
      </p:pic>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3052" y="3667753"/>
            <a:ext cx="4389636" cy="2838450"/>
          </a:xfrm>
          <a:prstGeom prst="rect">
            <a:avLst/>
          </a:prstGeom>
        </p:spPr>
      </p:pic>
    </p:spTree>
    <p:extLst>
      <p:ext uri="{BB962C8B-B14F-4D97-AF65-F5344CB8AC3E}">
        <p14:creationId xmlns:p14="http://schemas.microsoft.com/office/powerpoint/2010/main" val="4070402665"/>
      </p:ext>
    </p:extLst>
  </p:cSld>
  <p:clrMapOvr>
    <a:masterClrMapping/>
  </p:clrMapOvr>
  <p:transition spd="slow">
    <p:comb/>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88" y="614362"/>
            <a:ext cx="9545464" cy="2444750"/>
          </a:xfrm>
        </p:spPr>
        <p:txBody>
          <a:bodyPr>
            <a:normAutofit fontScale="90000"/>
          </a:bodyPr>
          <a:lstStyle/>
          <a:p>
            <a:r>
              <a:rPr lang="ru-RU" b="1" dirty="0" smtClean="0">
                <a:solidFill>
                  <a:schemeClr val="tx1"/>
                </a:solidFill>
              </a:rPr>
              <a:t>«Расскажи – и я забуду,</a:t>
            </a:r>
            <a:br>
              <a:rPr lang="ru-RU" b="1" dirty="0" smtClean="0">
                <a:solidFill>
                  <a:schemeClr val="tx1"/>
                </a:solidFill>
              </a:rPr>
            </a:br>
            <a:r>
              <a:rPr lang="ru-RU" b="1" dirty="0" smtClean="0">
                <a:solidFill>
                  <a:schemeClr val="tx1"/>
                </a:solidFill>
              </a:rPr>
              <a:t>Покажи – и я запомню,</a:t>
            </a:r>
            <a:br>
              <a:rPr lang="ru-RU" b="1" dirty="0" smtClean="0">
                <a:solidFill>
                  <a:schemeClr val="tx1"/>
                </a:solidFill>
              </a:rPr>
            </a:br>
            <a:r>
              <a:rPr lang="ru-RU" b="1" dirty="0" smtClean="0">
                <a:solidFill>
                  <a:schemeClr val="tx1"/>
                </a:solidFill>
              </a:rPr>
              <a:t>Дай попробовать – и я пойму»</a:t>
            </a:r>
            <a:br>
              <a:rPr lang="ru-RU" b="1" dirty="0" smtClean="0">
                <a:solidFill>
                  <a:schemeClr val="tx1"/>
                </a:solidFill>
              </a:rPr>
            </a:br>
            <a:r>
              <a:rPr lang="ru-RU" sz="3100" b="1" dirty="0" smtClean="0">
                <a:solidFill>
                  <a:schemeClr val="tx1"/>
                </a:solidFill>
              </a:rPr>
              <a:t> </a:t>
            </a:r>
            <a:r>
              <a:rPr lang="ru-RU" sz="2200" b="1" i="1" dirty="0" smtClean="0">
                <a:solidFill>
                  <a:schemeClr val="tx1"/>
                </a:solidFill>
              </a:rPr>
              <a:t>(китайская пословица)</a:t>
            </a:r>
            <a:br>
              <a:rPr lang="ru-RU" sz="2200" b="1" i="1" dirty="0" smtClean="0">
                <a:solidFill>
                  <a:schemeClr val="tx1"/>
                </a:solidFill>
              </a:rPr>
            </a:br>
            <a:r>
              <a:rPr lang="ru-RU" b="1" dirty="0">
                <a:solidFill>
                  <a:schemeClr val="tx1"/>
                </a:solidFill>
              </a:rPr>
              <a:t/>
            </a:r>
            <a:br>
              <a:rPr lang="ru-RU" b="1" dirty="0">
                <a:solidFill>
                  <a:schemeClr val="tx1"/>
                </a:solidFill>
              </a:rPr>
            </a:br>
            <a:r>
              <a:rPr lang="ru-RU" b="1" dirty="0" smtClean="0">
                <a:solidFill>
                  <a:schemeClr val="tx1"/>
                </a:solidFill>
              </a:rPr>
              <a:t/>
            </a:r>
            <a:br>
              <a:rPr lang="ru-RU" b="1" dirty="0" smtClean="0">
                <a:solidFill>
                  <a:schemeClr val="tx1"/>
                </a:solidFill>
              </a:rPr>
            </a:br>
            <a:r>
              <a:rPr lang="ru-RU" sz="7300" b="1" dirty="0" smtClean="0"/>
              <a:t>Спасибо за внимание!</a:t>
            </a:r>
            <a:endParaRPr lang="ru-RU" sz="7300" b="1" dirty="0"/>
          </a:p>
        </p:txBody>
      </p:sp>
    </p:spTree>
    <p:extLst>
      <p:ext uri="{BB962C8B-B14F-4D97-AF65-F5344CB8AC3E}">
        <p14:creationId xmlns:p14="http://schemas.microsoft.com/office/powerpoint/2010/main" val="2880202716"/>
      </p:ext>
    </p:extLst>
  </p:cSld>
  <p:clrMapOvr>
    <a:masterClrMapping/>
  </p:clrMapOvr>
  <p:transition spd="slow">
    <p:comb/>
  </p:transition>
  <p:timing>
    <p:tnLst>
      <p:par>
        <p:cTn id="1" dur="indefinite" restart="never" nodeType="tmRoot"/>
      </p:par>
    </p:tnLst>
  </p:timing>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57</TotalTime>
  <Words>106</Words>
  <Application>Microsoft Office PowerPoint</Application>
  <PresentationFormat>Широкоэкранный</PresentationFormat>
  <Paragraphs>7</Paragraphs>
  <Slides>7</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7</vt:i4>
      </vt:variant>
    </vt:vector>
  </HeadingPairs>
  <TitlesOfParts>
    <vt:vector size="13" baseType="lpstr">
      <vt:lpstr>Arial</vt:lpstr>
      <vt:lpstr>Calibri</vt:lpstr>
      <vt:lpstr>Times New Roman</vt:lpstr>
      <vt:lpstr>Trebuchet MS</vt:lpstr>
      <vt:lpstr>Wingdings 3</vt:lpstr>
      <vt:lpstr>Грань</vt:lpstr>
      <vt:lpstr> «Развитие речевого дыхания»</vt:lpstr>
      <vt:lpstr>Цель: Повысить педагогическую компетентность родителей в вопросах речевого развития детей в домашних условиях.  Актуальность: обусловлена тем, что с каждым годом  увеличивается количество детей с речевой патологией, а также все сложнее становятся недостатки речевого развития. Многие речевые нарушения имеют в своей симптоматике нарушения речевого дыхания.  Практическая значимость: овладение родителями  способами развития речевого дыхания в домашних условиях, обучение родителей созданию пособия для развития речевого дыхания своими руками.  </vt:lpstr>
      <vt:lpstr>Речевое дыхание основа звучащей речи, источник образования звуков, голоса. Оно обеспечивает нормальное голосообразование, правильное усвоение звуков, способно изменять силу их звучания, помогает верно соблюдать паузы, менять громкость, сохранять плавность речи.  Недостаточное развитие речевого дыхания влечет за собой нарушения речевой функции, в частности правильного звукопроизношения.</vt:lpstr>
      <vt:lpstr>Презентация PowerPoint</vt:lpstr>
      <vt:lpstr>Презентация PowerPoint</vt:lpstr>
      <vt:lpstr>Презентация PowerPoint</vt:lpstr>
      <vt:lpstr>«Расскажи – и я забуду, Покажи – и я запомню, Дай попробовать – и я пойму»  (китайская пословица)   Спасибо за внимание!</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Мастер-класс для родителей  «Развитие речевого Дыхания»</dc:title>
  <dc:creator>hp-pc</dc:creator>
  <cp:lastModifiedBy>hp-pc</cp:lastModifiedBy>
  <cp:revision>10</cp:revision>
  <dcterms:created xsi:type="dcterms:W3CDTF">2017-11-09T13:40:42Z</dcterms:created>
  <dcterms:modified xsi:type="dcterms:W3CDTF">2017-11-10T05:54:37Z</dcterms:modified>
</cp:coreProperties>
</file>