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83" r:id="rId11"/>
    <p:sldId id="306" r:id="rId12"/>
    <p:sldId id="278" r:id="rId13"/>
    <p:sldId id="305" r:id="rId14"/>
    <p:sldId id="311" r:id="rId15"/>
    <p:sldId id="308" r:id="rId16"/>
    <p:sldId id="310" r:id="rId17"/>
    <p:sldId id="280" r:id="rId18"/>
    <p:sldId id="281" r:id="rId19"/>
    <p:sldId id="288" r:id="rId20"/>
    <p:sldId id="290" r:id="rId21"/>
    <p:sldId id="291" r:id="rId22"/>
    <p:sldId id="274" r:id="rId23"/>
    <p:sldId id="292" r:id="rId24"/>
    <p:sldId id="284" r:id="rId25"/>
    <p:sldId id="285" r:id="rId26"/>
    <p:sldId id="293" r:id="rId27"/>
    <p:sldId id="309" r:id="rId28"/>
    <p:sldId id="286" r:id="rId29"/>
    <p:sldId id="294" r:id="rId30"/>
    <p:sldId id="275" r:id="rId31"/>
    <p:sldId id="304" r:id="rId32"/>
    <p:sldId id="295" r:id="rId33"/>
    <p:sldId id="297" r:id="rId34"/>
    <p:sldId id="296" r:id="rId35"/>
    <p:sldId id="298" r:id="rId36"/>
    <p:sldId id="299" r:id="rId37"/>
    <p:sldId id="277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91" autoAdjust="0"/>
  </p:normalViewPr>
  <p:slideViewPr>
    <p:cSldViewPr snapToGrid="0">
      <p:cViewPr>
        <p:scale>
          <a:sx n="70" d="100"/>
          <a:sy n="70" d="100"/>
        </p:scale>
        <p:origin x="-138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FB530-A38A-4DF5-945C-5DFCC15EF50F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D55A9-9DB5-4FB1-A1D2-D2006C108C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55A9-9DB5-4FB1-A1D2-D2006C108CA8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D55A9-9DB5-4FB1-A1D2-D2006C108CA8}" type="slidenum">
              <a:rPr lang="ru-RU" smtClean="0"/>
              <a:pPr/>
              <a:t>37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3657600"/>
            <a:ext cx="3096344" cy="18710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Выполнила:</a:t>
            </a: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0000FF"/>
                </a:solidFill>
              </a:rPr>
              <a:t>Салыкина Алена Сергеевна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0000FF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0000FF"/>
                </a:solidFill>
              </a:rPr>
              <a:t>г.Новороссийск 2016</a:t>
            </a: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0000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Monotype Corsiva" pitchFamily="66" charset="0"/>
              </a:rPr>
              <a:t>Проект 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«Здоровье в порядке – спасибо зарядке»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1257" y="655488"/>
            <a:ext cx="8425543" cy="562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III этап – заключительный </a:t>
            </a:r>
          </a:p>
          <a:p>
            <a:r>
              <a:rPr lang="ru-RU" i="1" dirty="0">
                <a:solidFill>
                  <a:srgbClr val="002060"/>
                </a:solidFill>
              </a:rPr>
              <a:t>Оформление результата проекта в виде презентации.</a:t>
            </a:r>
          </a:p>
          <a:p>
            <a:r>
              <a:rPr lang="ru-RU" i="1" dirty="0">
                <a:solidFill>
                  <a:srgbClr val="002060"/>
                </a:solidFill>
              </a:rPr>
              <a:t>Выступление на педагогическом совете.</a:t>
            </a:r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61338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1228" y="0"/>
            <a:ext cx="7575915" cy="1143000"/>
          </a:xfrm>
        </p:spPr>
        <p:txBody>
          <a:bodyPr>
            <a:normAutofit/>
          </a:bodyPr>
          <a:lstStyle/>
          <a:p>
            <a:r>
              <a:rPr lang="ru-RU" sz="4000" i="1" dirty="0"/>
              <a:t>Ожидаемые результаты: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632857" y="1001486"/>
            <a:ext cx="7032172" cy="5355771"/>
          </a:xfrm>
        </p:spPr>
        <p:txBody>
          <a:bodyPr>
            <a:normAutofit/>
          </a:bodyPr>
          <a:lstStyle/>
          <a:p>
            <a:r>
              <a:rPr lang="ru-RU" sz="2000" i="1" dirty="0" smtClean="0"/>
              <a:t>У </a:t>
            </a:r>
            <a:r>
              <a:rPr lang="ru-RU" sz="2000" i="1" dirty="0"/>
              <a:t>детей сформированы  представления о здоровом образе жизни, о мероприятиях, направленных на сохранение  здоровья (соблюдение режима, правильное питание, чистота </a:t>
            </a:r>
            <a:r>
              <a:rPr lang="ru-RU" sz="2000" i="1" dirty="0" smtClean="0"/>
              <a:t>тела);</a:t>
            </a:r>
            <a:endParaRPr lang="ru-RU" sz="2000" i="1" dirty="0"/>
          </a:p>
          <a:p>
            <a:r>
              <a:rPr lang="ru-RU" sz="2000" i="1" dirty="0" smtClean="0"/>
              <a:t>Дети </a:t>
            </a:r>
            <a:r>
              <a:rPr lang="ru-RU" sz="2000" i="1" dirty="0"/>
              <a:t>используют специальные упражнения для укрепления своего организма;</a:t>
            </a:r>
          </a:p>
          <a:p>
            <a:r>
              <a:rPr lang="ru-RU" sz="2000" i="1" dirty="0" smtClean="0"/>
              <a:t>Имеют </a:t>
            </a:r>
            <a:r>
              <a:rPr lang="ru-RU" sz="2000" i="1" dirty="0"/>
              <a:t>представление о значении двигательной активности в жизни человека;</a:t>
            </a:r>
          </a:p>
          <a:p>
            <a:r>
              <a:rPr lang="ru-RU" sz="2000" i="1" dirty="0" smtClean="0"/>
              <a:t>В </a:t>
            </a:r>
            <a:r>
              <a:rPr lang="ru-RU" sz="2000" i="1" dirty="0"/>
              <a:t>группе создана  современная  </a:t>
            </a:r>
            <a:r>
              <a:rPr lang="ru-RU" sz="2000" i="1" dirty="0" smtClean="0"/>
              <a:t>развивающая предметно-пространственная </a:t>
            </a:r>
            <a:r>
              <a:rPr lang="ru-RU" sz="2000" i="1" dirty="0"/>
              <a:t>среда.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91997398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328057"/>
          </a:xfrm>
        </p:spPr>
        <p:txBody>
          <a:bodyPr>
            <a:normAutofit/>
          </a:bodyPr>
          <a:lstStyle/>
          <a:p>
            <a:r>
              <a:rPr lang="ru-RU" sz="3600" i="1" dirty="0"/>
              <a:t>Содержание работы 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r>
              <a:rPr lang="ru-RU" sz="3600" i="1" dirty="0" smtClean="0"/>
              <a:t>в </a:t>
            </a:r>
            <a:r>
              <a:rPr lang="ru-RU" sz="3600" i="1" dirty="0"/>
              <a:t>процессе реализации проекта.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00067" y="1450707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УТРЕННЯЯ ГИМНАСТИКА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Desktop\Планирование\ИЗО\Мой веселый звонкий мяч\IMG_41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90978" y="2574388"/>
            <a:ext cx="3404382" cy="249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enovo\Desktop\Планирование\ИЗО\Мой веселый звонкий мяч\IMG_4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452" y="2152357"/>
            <a:ext cx="3559126" cy="267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35377866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ПОДВИЖНЫЕ ИГРЫ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endParaRPr lang="ru-RU" sz="27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50465" y="1900873"/>
            <a:ext cx="4041775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«Пузырь»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Lenovo\Desktop\Планирование\ИЗО\Мой веселый звонкий мяч\IMG_41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68887" y="347959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Lenovo\Desktop\Планирование\ИЗО\Мой веселый звонкий мяч\IMG_41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5734" y="2659966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30" y="8853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ПОДВИЖНЫЕ ИГРЫ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>«Геометрические фигуры»</a:t>
            </a:r>
            <a:br>
              <a:rPr lang="ru-RU" sz="2700" i="1" dirty="0" smtClean="0">
                <a:solidFill>
                  <a:srgbClr val="002060"/>
                </a:solidFill>
              </a:rPr>
            </a:br>
            <a:r>
              <a:rPr lang="ru-RU" sz="2700" i="1" dirty="0" smtClean="0">
                <a:solidFill>
                  <a:srgbClr val="002060"/>
                </a:solidFill>
              </a:rPr>
              <a:t/>
            </a:r>
            <a:br>
              <a:rPr lang="ru-RU" sz="2700" i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5122" name="Picture 2" descr="C:\Users\Lenovo\Desktop\Планирование\ИЗО\Мой веселый звонкий мяч\IMG_4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9491" y="2368611"/>
            <a:ext cx="3251200" cy="2438400"/>
          </a:xfrm>
          <a:prstGeom prst="rect">
            <a:avLst/>
          </a:prstGeom>
          <a:noFill/>
        </p:spPr>
      </p:pic>
      <p:pic>
        <p:nvPicPr>
          <p:cNvPr id="5123" name="Picture 3" descr="C:\Users\Lenovo\Desktop\Планирование\ИЗО\Мой веселый звонкий мяч\IMG_429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0312" y="2931319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915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ПОДВИЖНЫЕ ИГРЫ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605209" y="1591384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«Классики»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Lenovo\Desktop\Планирование\ИЗО\Мой веселый звонкий мяч\IMG_4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0335" y="2312413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Lenovo\Desktop\Планирование\ИЗО\Мой веселый звонкий мяч\IMG_428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79207" y="2412231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409" y="4923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br>
              <a:rPr lang="ru-RU" i="1" dirty="0" smtClean="0"/>
            </a:br>
            <a:r>
              <a:rPr lang="ru-RU" sz="2700" i="1" dirty="0" smtClean="0">
                <a:solidFill>
                  <a:srgbClr val="002060"/>
                </a:solidFill>
              </a:rPr>
              <a:t>ФИЗИЧЕСКИЕ УПРАЖНЕНИЯ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3074" name="Picture 2" descr="C:\Users\Lenovo\Desktop\Планирование\ИЗО\Мой веселый звонкий мяч\IMG_4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4812" y="2703733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Lenovo\Desktop\Планирование\ИЗО\Мой веселый звонкий мяч\IMG_4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6399" y="1717431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Lenovo\Desktop\Планирование\ИЗО\Мой веселый звонкий мяч\IMG_42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7059" y="3013221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1273629"/>
          </a:xfrm>
        </p:spPr>
        <p:txBody>
          <a:bodyPr>
            <a:normAutofit/>
          </a:bodyPr>
          <a:lstStyle/>
          <a:p>
            <a:r>
              <a:rPr lang="ru-RU" sz="3600" i="1" dirty="0"/>
              <a:t>Содержание работы </a:t>
            </a:r>
            <a:br>
              <a:rPr lang="ru-RU" sz="3600" i="1" dirty="0"/>
            </a:br>
            <a:r>
              <a:rPr lang="ru-RU" sz="3600" i="1" dirty="0"/>
              <a:t>в процессе реализации проекта.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5999" y="1310030"/>
            <a:ext cx="4040188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ГИМНАСТИКА ДЛЯ ГЛАЗ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Lenovo\Desktop\Планирование\ИЗО\Мой веселый звонкий мяч\IMG_42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3988" y="4110110"/>
            <a:ext cx="3251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8" name="Picture 4" descr="C:\Users\Lenovo\Desktop\Планирование\ИЗО\Мой веселый звонкий мяч\IMG_42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7285" y="4278923"/>
            <a:ext cx="3186221" cy="2389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149" name="Picture 5" descr="C:\Users\Lenovo\Desktop\Планирование\ИЗО\Мой веселый звонкий мяч\IMG_426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6036" y="2015977"/>
            <a:ext cx="3251200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09759462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06286"/>
          </a:xfrm>
        </p:spPr>
        <p:txBody>
          <a:bodyPr>
            <a:normAutofit/>
          </a:bodyPr>
          <a:lstStyle/>
          <a:p>
            <a:r>
              <a:rPr lang="ru-RU" sz="3600" i="1" dirty="0"/>
              <a:t>Содержание работы </a:t>
            </a:r>
            <a:br>
              <a:rPr lang="ru-RU" sz="3600" i="1" dirty="0"/>
            </a:br>
            <a:r>
              <a:rPr lang="ru-RU" sz="3600" i="1" dirty="0"/>
              <a:t>в процессе реализации проекта.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408262" y="1295962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ПАЛЬЧИКОВАЯ ГИМНАСТИКА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Lenovo\Desktop\Планирование\ИЗО\Мой веселый звонкий мяч\IMG_42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61183" y="208725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Lenovo\Desktop\Планирование\ИЗО\Мой веселый звонкий мяч\IMG_42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9973" y="2087258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6051155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26678" y="1338165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ДЫХАТЕЛЬНАЯ ГИМНАСТИКА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Lenovo\Desktop\Планирование\ИЗО\Мой веселый звонкий мяч\IMG_43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74688" y="1733117"/>
            <a:ext cx="3251200" cy="2644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Lenovo\Desktop\Планирование\ИЗО\Мой веселый звонкий мяч\IMG_43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4990" y="1800439"/>
            <a:ext cx="3251200" cy="2525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Lenovo\Desktop\Планирование\ИЗО\Мой веселый звонкий мяч\IMG_43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7047" y="4355849"/>
            <a:ext cx="3251200" cy="2502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Lenovo\Desktop\Планирование\ИЗО\Мой веселый звонкий мяч\IMG_43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3314" y="4419600"/>
            <a:ext cx="32512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Актуальность: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5801" y="1338943"/>
            <a:ext cx="8001000" cy="478722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Наше будущее – это наши дети. Наша Родина Россия только тогда будет сильной, процветающей и конкурентно-способной страной, когда будет здоровым ее подрастающее поколение. Задача </a:t>
            </a:r>
            <a:r>
              <a:rPr lang="ru-RU" i="1" dirty="0" smtClean="0">
                <a:solidFill>
                  <a:srgbClr val="002060"/>
                </a:solidFill>
              </a:rPr>
              <a:t>сохранения </a:t>
            </a:r>
            <a:r>
              <a:rPr lang="ru-RU" i="1" dirty="0">
                <a:solidFill>
                  <a:srgbClr val="002060"/>
                </a:solidFill>
              </a:rPr>
              <a:t>и укрепления здоровья детей одна из ключевых в построении и развитии системы дошкольного образования. Здоровье, как функция успешной жизни, в наше время становится необходимым условием культурного развития человека. Вот почему так важно сформировать привычку к здоровому образу жизни в дошкольном возрасте.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1609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14135" y="1338165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ХОЖДЕНИЕ ПО ДОРОЖКЕ ЗДОРОВЬЯ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Lenovo\Desktop\Планирование\ИЗО\Мой веселый звонкий мяч\IMG_41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28" y="2039695"/>
            <a:ext cx="3123028" cy="3397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Users\Lenovo\Desktop\Планирование\ИЗО\Мой веселый звонкий мяч\IMG_41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05716" y="2202257"/>
            <a:ext cx="2940146" cy="325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Содержание работы </a:t>
            </a:r>
            <a:br>
              <a:rPr lang="ru-RU" i="1" dirty="0" smtClean="0"/>
            </a:br>
            <a:r>
              <a:rPr lang="ru-RU" i="1" dirty="0" smtClean="0"/>
              <a:t>в процессе реализации проекта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82948" y="1281895"/>
            <a:ext cx="4040188" cy="63976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ЗАКАЛИВАНИЕ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Lenovo\Desktop\Планирование\ИЗО\Мой веселый звонкий мяч\IMG_42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15426" y="1862622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Lenovo\Desktop\Планирование\ИЗО\Мой веселый звонкий мяч\IMG_423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77028" y="3185885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Lenovo\Desktop\Планирование\ИЗО\Мой веселый звонкий мяч\IMG_42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1257" y="3926114"/>
            <a:ext cx="32512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i="1" dirty="0"/>
              <a:t>Работа с родителями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833321" y="1027779"/>
            <a:ext cx="6072721" cy="5344886"/>
          </a:xfrm>
        </p:spPr>
        <p:txBody>
          <a:bodyPr>
            <a:normAutofit fontScale="92500" lnSpcReduction="20000"/>
          </a:bodyPr>
          <a:lstStyle/>
          <a:p>
            <a:r>
              <a:rPr lang="ru-RU" sz="2400" i="1" dirty="0" smtClean="0"/>
              <a:t>Анкетирование  </a:t>
            </a:r>
            <a:r>
              <a:rPr lang="ru-RU" sz="2400" i="1" dirty="0"/>
              <a:t>«О здоровье всерьёз</a:t>
            </a:r>
            <a:r>
              <a:rPr lang="ru-RU" sz="2400" i="1" dirty="0" smtClean="0"/>
              <a:t>»;</a:t>
            </a:r>
          </a:p>
          <a:p>
            <a:r>
              <a:rPr lang="ru-RU" sz="2400" i="1" dirty="0" smtClean="0"/>
              <a:t>Опрос «Что я знаю о здоровье»</a:t>
            </a:r>
          </a:p>
          <a:p>
            <a:r>
              <a:rPr lang="ru-RU" sz="2400" i="1" dirty="0" smtClean="0"/>
              <a:t>Консультация «Как сохранить здоровье ребенка»</a:t>
            </a:r>
          </a:p>
          <a:p>
            <a:r>
              <a:rPr lang="ru-RU" sz="2400" i="1" dirty="0" smtClean="0"/>
              <a:t>Газета для любознательных родителей «растим здорового ребенка»</a:t>
            </a:r>
          </a:p>
          <a:p>
            <a:r>
              <a:rPr lang="ru-RU" sz="2400" i="1" dirty="0" smtClean="0"/>
              <a:t>Памятка «Закаливание – путь к здоровью»;</a:t>
            </a:r>
          </a:p>
          <a:p>
            <a:r>
              <a:rPr lang="ru-RU" sz="2400" i="1" dirty="0" smtClean="0"/>
              <a:t>Памятка </a:t>
            </a:r>
            <a:r>
              <a:rPr lang="ru-RU" sz="2400" i="1" dirty="0"/>
              <a:t>«Красивая </a:t>
            </a:r>
            <a:r>
              <a:rPr lang="ru-RU" sz="2400" i="1" dirty="0" smtClean="0"/>
              <a:t>осанка – залог здоровья»;</a:t>
            </a:r>
          </a:p>
          <a:p>
            <a:r>
              <a:rPr lang="ru-RU" sz="2400" i="1" dirty="0" smtClean="0"/>
              <a:t>Памятка «10 правил питания»</a:t>
            </a:r>
          </a:p>
          <a:p>
            <a:r>
              <a:rPr lang="ru-RU" sz="2400" i="1" dirty="0" smtClean="0"/>
              <a:t>Коллективная работа «Мы за здоровое питание»</a:t>
            </a:r>
            <a:endParaRPr lang="ru-RU" sz="2400" i="1" dirty="0"/>
          </a:p>
          <a:p>
            <a:r>
              <a:rPr lang="ru-RU" sz="2400" i="1" dirty="0" smtClean="0"/>
              <a:t>Папка-передвижка «Советы по профилактике плоскостопия»</a:t>
            </a:r>
            <a:endParaRPr lang="ru-RU" sz="2400" i="1" dirty="0"/>
          </a:p>
          <a:p>
            <a:r>
              <a:rPr lang="ru-RU" sz="2400" i="1" dirty="0" smtClean="0"/>
              <a:t>Конкурс </a:t>
            </a:r>
            <a:r>
              <a:rPr lang="ru-RU" sz="2400" i="1" dirty="0"/>
              <a:t>рисунков </a:t>
            </a:r>
            <a:r>
              <a:rPr lang="ru-RU" sz="2400" i="1" dirty="0" smtClean="0"/>
              <a:t>«Путешествие в страну здоровья»</a:t>
            </a:r>
          </a:p>
        </p:txBody>
      </p:sp>
    </p:spTree>
    <p:extLst>
      <p:ext uri="{BB962C8B-B14F-4D97-AF65-F5344CB8AC3E}">
        <p14:creationId xmlns="" xmlns:p14="http://schemas.microsoft.com/office/powerpoint/2010/main" val="97641559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680" y="7877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Газета для любознательных родителей «растим здорового ребенка»</a:t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2051" name="Picture 3" descr="C:\Users\Lenovo\Downloads\Пчелки\ЗОЖ\ll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5689" y="2076597"/>
            <a:ext cx="2793684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Lenovo\Downloads\Пчелки\ЗОЖ\bb358c1ef8ef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56042" y="2090176"/>
            <a:ext cx="2791394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Users\Lenovo\Downloads\Пчелки\ЗОЖ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5422" y="2067953"/>
            <a:ext cx="3193366" cy="399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Памятка «Закаливание – путь к здоровью»</a:t>
            </a:r>
            <a:endParaRPr lang="ru-RU" sz="2800" dirty="0"/>
          </a:p>
        </p:txBody>
      </p:sp>
      <p:pic>
        <p:nvPicPr>
          <p:cNvPr id="1026" name="Picture 2" descr="C:\Users\Lenovo\Downloads\ZA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9740" y="1280159"/>
            <a:ext cx="6359667" cy="4608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Памятка «Красивая осанка – залог здоровья»</a:t>
            </a:r>
            <a:endParaRPr lang="ru-RU" sz="2800" dirty="0"/>
          </a:p>
        </p:txBody>
      </p:sp>
      <p:pic>
        <p:nvPicPr>
          <p:cNvPr id="2050" name="Picture 2" descr="C:\Users\Lenovo\Downloads\osan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6062" y="1404620"/>
            <a:ext cx="627142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Памятка «10 правил питания»</a:t>
            </a:r>
            <a:endParaRPr lang="ru-RU" sz="2800" dirty="0"/>
          </a:p>
        </p:txBody>
      </p:sp>
      <p:pic>
        <p:nvPicPr>
          <p:cNvPr id="3074" name="Picture 2" descr="C:\Users\Lenovo\Downloads\Пчелки\ЗОЖ\Здоровое питание - залог здоровь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05576" y="1153552"/>
            <a:ext cx="4009292" cy="4895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Коллективная работа «Мы за здоровое питание» </a:t>
            </a:r>
            <a:endParaRPr lang="ru-RU" sz="2800" dirty="0"/>
          </a:p>
        </p:txBody>
      </p:sp>
      <p:pic>
        <p:nvPicPr>
          <p:cNvPr id="1027" name="Picture 3" descr="C:\Users\Lenovo\Downloads\Мои презентации\Пчелки\ЗОЖ\Игры по ЗОЖ, спорт\IMG_4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4708" y="1178783"/>
            <a:ext cx="6212114" cy="431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3218"/>
            <a:ext cx="8229600" cy="88978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Папка – передвижка «Советы по профилактике плоскостопия»</a:t>
            </a:r>
            <a:endParaRPr lang="ru-RU" sz="2800" dirty="0"/>
          </a:p>
        </p:txBody>
      </p:sp>
      <p:pic>
        <p:nvPicPr>
          <p:cNvPr id="3074" name="Picture 2" descr="C:\Users\Lenovo\Downloads\ввввв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0726" y="1308295"/>
            <a:ext cx="6402777" cy="467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Конкурс рисунков «Путешествие в страну здоровья»</a:t>
            </a:r>
            <a:endParaRPr lang="ru-RU" sz="2800" dirty="0"/>
          </a:p>
        </p:txBody>
      </p:sp>
      <p:pic>
        <p:nvPicPr>
          <p:cNvPr id="2052" name="Picture 4" descr="C:\Users\Lenovo\Downloads\Мои презентации\Пчелки\ЗОЖ\Игры по ЗОЖ, спорт\IMG_4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1242" y="1250649"/>
            <a:ext cx="3302758" cy="2850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Lenovo\Desktop\Планирование\ИЗО\Мой веселый звонкий мяч\IMG_43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9152"/>
            <a:ext cx="3251200" cy="26546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Lenovo\Desktop\Планирование\ИЗО\Мой веселый звонкий мяч\IMG_43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4247" y="4334022"/>
            <a:ext cx="3251200" cy="2523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Lenovo\Desktop\Планирование\ИЗО\Мой веселый звонкий мяч\IMG_437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11857" y="1093716"/>
            <a:ext cx="2438400" cy="325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Проблема: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01934" y="1074504"/>
            <a:ext cx="8414657" cy="52904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Часто </a:t>
            </a:r>
            <a:r>
              <a:rPr lang="ru-RU" i="1" dirty="0">
                <a:solidFill>
                  <a:srgbClr val="002060"/>
                </a:solidFill>
              </a:rPr>
              <a:t>родители и педагоги, развивая детей интеллектуально и эстетически, забывают о физическом воспитании, о формировании привычек здорового образа жизни, относятся к этому, как к чему-то второстепенному, происходящему само по себе. В результате многие старшие дошкольники плохо бегают, неправильно ходят, не могут залезть на лесенку, или гимнастическую стенку, не умеют ловить и бросать мяч.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Серьёзной проблемой в последние годы становится малоподвижность детей. Они сидят не только дома у телевизоров и компьютеров, но и на занятиях в детском саду. Это плохо сказывается на физическом здоровье детей.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           В связи с этим </a:t>
            </a:r>
            <a:r>
              <a:rPr lang="ru-RU" i="1" dirty="0" smtClean="0">
                <a:solidFill>
                  <a:srgbClr val="002060"/>
                </a:solidFill>
              </a:rPr>
              <a:t>был разработан </a:t>
            </a:r>
            <a:r>
              <a:rPr lang="ru-RU" i="1" dirty="0">
                <a:solidFill>
                  <a:srgbClr val="002060"/>
                </a:solidFill>
              </a:rPr>
              <a:t>проект 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               «Здоровье в порядке – спасибо зарядке»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5397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0370"/>
            <a:ext cx="8229600" cy="1055916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i="1" dirty="0"/>
              <a:t>Методическая работа воспитателя: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87601" y="1611587"/>
            <a:ext cx="5736772" cy="4909457"/>
          </a:xfrm>
        </p:spPr>
        <p:txBody>
          <a:bodyPr>
            <a:normAutofit/>
          </a:bodyPr>
          <a:lstStyle/>
          <a:p>
            <a:r>
              <a:rPr lang="ru-RU" sz="2200" i="1" dirty="0" smtClean="0"/>
              <a:t>Оформление </a:t>
            </a:r>
            <a:r>
              <a:rPr lang="ru-RU" sz="2200" i="1" dirty="0"/>
              <a:t>уголка книги </a:t>
            </a:r>
            <a:r>
              <a:rPr lang="ru-RU" sz="2200" i="1" dirty="0" smtClean="0"/>
              <a:t>(</a:t>
            </a:r>
            <a:r>
              <a:rPr lang="ru-RU" sz="2200" i="1" dirty="0"/>
              <a:t>подбор книг о ЗОЖ);</a:t>
            </a:r>
          </a:p>
          <a:p>
            <a:r>
              <a:rPr lang="ru-RU" sz="2200" i="1" dirty="0" smtClean="0"/>
              <a:t>Оформление картотеки пальчиковых </a:t>
            </a:r>
            <a:r>
              <a:rPr lang="ru-RU" sz="2200" i="1" dirty="0"/>
              <a:t>и подвижных игр, </a:t>
            </a:r>
            <a:r>
              <a:rPr lang="ru-RU" sz="2200" i="1" dirty="0" smtClean="0"/>
              <a:t>зрительной </a:t>
            </a:r>
            <a:r>
              <a:rPr lang="ru-RU" sz="2200" i="1" dirty="0"/>
              <a:t>и дыхательной </a:t>
            </a:r>
            <a:r>
              <a:rPr lang="ru-RU" sz="2200" i="1" dirty="0" smtClean="0"/>
              <a:t>гимнастики по </a:t>
            </a:r>
            <a:r>
              <a:rPr lang="ru-RU" sz="2200" i="1" dirty="0"/>
              <a:t>теме </a:t>
            </a:r>
            <a:r>
              <a:rPr lang="ru-RU" sz="2200" i="1" dirty="0" smtClean="0"/>
              <a:t>проекта.</a:t>
            </a:r>
            <a:endParaRPr lang="ru-RU" sz="2200" i="1" dirty="0"/>
          </a:p>
          <a:p>
            <a:pPr marL="0" indent="0">
              <a:buNone/>
            </a:pPr>
            <a:endParaRPr lang="ru-RU" sz="38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070226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Книжный уголок</a:t>
            </a:r>
            <a:endParaRPr lang="ru-RU" sz="2800" dirty="0"/>
          </a:p>
        </p:txBody>
      </p:sp>
      <p:pic>
        <p:nvPicPr>
          <p:cNvPr id="1027" name="Picture 3" descr="C:\Users\Lenovo\Desktop\Планирование\ИЗО\IMG_41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8978" y="1118515"/>
            <a:ext cx="3671668" cy="3833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C:\Users\Lenovo\Desktop\Планирование\ИЗО\IMG_4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573" y="2053883"/>
            <a:ext cx="3629464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Книжный уголок </a:t>
            </a:r>
            <a:endParaRPr lang="ru-RU" sz="2800" dirty="0"/>
          </a:p>
        </p:txBody>
      </p:sp>
      <p:pic>
        <p:nvPicPr>
          <p:cNvPr id="1027" name="Picture 3" descr="C:\Users\Lenovo\Downloads\3878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096" y="2946400"/>
            <a:ext cx="1952504" cy="3004457"/>
          </a:xfrm>
          <a:prstGeom prst="rect">
            <a:avLst/>
          </a:prstGeom>
          <a:noFill/>
        </p:spPr>
      </p:pic>
      <p:pic>
        <p:nvPicPr>
          <p:cNvPr id="1029" name="Picture 5" descr="C:\Users\Lenovo\Downloads\1360209472_zhjvjbme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57978" y="947679"/>
            <a:ext cx="2139852" cy="2997210"/>
          </a:xfrm>
          <a:prstGeom prst="rect">
            <a:avLst/>
          </a:prstGeom>
          <a:noFill/>
        </p:spPr>
      </p:pic>
      <p:pic>
        <p:nvPicPr>
          <p:cNvPr id="1031" name="Picture 7" descr="C:\Users\Lenovo\Downloads\uk4119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9610" y="2989399"/>
            <a:ext cx="2078062" cy="2786673"/>
          </a:xfrm>
          <a:prstGeom prst="rect">
            <a:avLst/>
          </a:prstGeom>
          <a:noFill/>
        </p:spPr>
      </p:pic>
      <p:pic>
        <p:nvPicPr>
          <p:cNvPr id="1032" name="Picture 8" descr="C:\Users\Lenovo\Downloads\Айболит_2004_книг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269" y="900332"/>
            <a:ext cx="1951911" cy="2974982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Картотека пальчиковой гимнастики</a:t>
            </a:r>
            <a:endParaRPr lang="ru-RU" sz="2800" dirty="0"/>
          </a:p>
        </p:txBody>
      </p:sp>
      <p:pic>
        <p:nvPicPr>
          <p:cNvPr id="1027" name="Picture 3" descr="C:\Users\Lenovo\Downloads\Мои презентации\Пальчиковая игра 10 мышек\26943_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625" y="830790"/>
            <a:ext cx="2982349" cy="2221899"/>
          </a:xfrm>
          <a:prstGeom prst="rect">
            <a:avLst/>
          </a:prstGeom>
          <a:noFill/>
        </p:spPr>
      </p:pic>
      <p:pic>
        <p:nvPicPr>
          <p:cNvPr id="1028" name="Picture 4" descr="C:\Users\Lenovo\Downloads\Мои презентации\Пальчиковая игра 10 мышек\jmVjZlo_QD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0295" y="755042"/>
            <a:ext cx="3038622" cy="2128835"/>
          </a:xfrm>
          <a:prstGeom prst="rect">
            <a:avLst/>
          </a:prstGeom>
          <a:noFill/>
        </p:spPr>
      </p:pic>
      <p:pic>
        <p:nvPicPr>
          <p:cNvPr id="1029" name="Picture 5" descr="C:\Users\Lenovo\Downloads\Мои презентации\Пальчиковая игра 10 мышек\26946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5175" y="4009291"/>
            <a:ext cx="2979675" cy="2293034"/>
          </a:xfrm>
          <a:prstGeom prst="rect">
            <a:avLst/>
          </a:prstGeom>
          <a:noFill/>
        </p:spPr>
      </p:pic>
      <p:pic>
        <p:nvPicPr>
          <p:cNvPr id="1030" name="Picture 6" descr="C:\Users\Lenovo\Downloads\Мои презентации\Пальчиковая игра 10 мышек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1" y="4037430"/>
            <a:ext cx="2968283" cy="2321168"/>
          </a:xfrm>
          <a:prstGeom prst="rect">
            <a:avLst/>
          </a:prstGeom>
          <a:noFill/>
        </p:spPr>
      </p:pic>
      <p:pic>
        <p:nvPicPr>
          <p:cNvPr id="3074" name="Picture 2" descr="C:\Users\Lenovo\Downloads\Мои презентации\Пчелки\ЗОЖ\Пальчиковая игра 10 мышек\getImage-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94892" y="2734188"/>
            <a:ext cx="3151164" cy="208272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Картотека подвижных игр</a:t>
            </a:r>
            <a:endParaRPr lang="ru-RU" sz="2800" dirty="0"/>
          </a:p>
        </p:txBody>
      </p:sp>
      <p:pic>
        <p:nvPicPr>
          <p:cNvPr id="2050" name="Picture 2" descr="C:\Users\Lenovo\Downloads\0_74223_73c7801e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028" y="912080"/>
            <a:ext cx="3008484" cy="2078037"/>
          </a:xfrm>
          <a:prstGeom prst="rect">
            <a:avLst/>
          </a:prstGeom>
          <a:noFill/>
        </p:spPr>
      </p:pic>
      <p:pic>
        <p:nvPicPr>
          <p:cNvPr id="2051" name="Picture 3" descr="C:\Users\Lenovo\Downloads\493a4f57d540468e77a3b337b49471e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930" y="914401"/>
            <a:ext cx="3207434" cy="2039814"/>
          </a:xfrm>
          <a:prstGeom prst="rect">
            <a:avLst/>
          </a:prstGeom>
          <a:noFill/>
        </p:spPr>
      </p:pic>
      <p:pic>
        <p:nvPicPr>
          <p:cNvPr id="2052" name="Picture 4" descr="C:\Users\Lenovo\Downloads\найди флаж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489" y="900332"/>
            <a:ext cx="2435225" cy="2053883"/>
          </a:xfrm>
          <a:prstGeom prst="rect">
            <a:avLst/>
          </a:prstGeom>
          <a:noFill/>
        </p:spPr>
      </p:pic>
      <p:pic>
        <p:nvPicPr>
          <p:cNvPr id="2053" name="Picture 5" descr="C:\Users\Lenovo\Downloads\по ровненькой дорожк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699" y="2939757"/>
            <a:ext cx="2435225" cy="2138680"/>
          </a:xfrm>
          <a:prstGeom prst="rect">
            <a:avLst/>
          </a:prstGeom>
          <a:noFill/>
        </p:spPr>
      </p:pic>
      <p:pic>
        <p:nvPicPr>
          <p:cNvPr id="2054" name="Picture 6" descr="C:\Users\Lenovo\Downloads\принеси мяч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5066" y="2940148"/>
            <a:ext cx="3123026" cy="2124221"/>
          </a:xfrm>
          <a:prstGeom prst="rect">
            <a:avLst/>
          </a:prstGeom>
          <a:noFill/>
        </p:spPr>
      </p:pic>
      <p:pic>
        <p:nvPicPr>
          <p:cNvPr id="2055" name="Picture 7" descr="C:\Users\Lenovo\Downloads\птичка и кошк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24025" y="2926079"/>
            <a:ext cx="2968283" cy="216642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Картотека зрительной гимнастики</a:t>
            </a:r>
            <a:endParaRPr lang="ru-RU" sz="2800" dirty="0"/>
          </a:p>
        </p:txBody>
      </p:sp>
      <p:pic>
        <p:nvPicPr>
          <p:cNvPr id="2050" name="Picture 2" descr="C:\Users\Lenovo\Downloads\Зрительная гимнастика\5_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05642" y="973876"/>
            <a:ext cx="4040188" cy="2695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Lenovo\Downloads\Зрительная гимнастика\koshk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109" y="3981157"/>
            <a:ext cx="4041775" cy="2693756"/>
          </a:xfrm>
          <a:prstGeom prst="rect">
            <a:avLst/>
          </a:prstGeom>
          <a:noFill/>
        </p:spPr>
      </p:pic>
      <p:pic>
        <p:nvPicPr>
          <p:cNvPr id="1028" name="Picture 4" descr="C:\Users\Lenovo\Downloads\Мои презентации\Пчелки\ЗОЖ\Зрительная гимнастика\bac71b3ec3616ab4e43c278349a6cc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4" y="970670"/>
            <a:ext cx="4079631" cy="2743201"/>
          </a:xfrm>
          <a:prstGeom prst="rect">
            <a:avLst/>
          </a:prstGeom>
          <a:noFill/>
        </p:spPr>
      </p:pic>
      <p:pic>
        <p:nvPicPr>
          <p:cNvPr id="1029" name="Picture 5" descr="C:\Users\Lenovo\Downloads\Мои презентации\Пчелки\ЗОЖ\Зрительная гимнастика\129790793_3925073_HuJOyGnxb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0721" y="3882683"/>
            <a:ext cx="4185191" cy="27924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Картотека дыхательной гимнастики</a:t>
            </a:r>
            <a:endParaRPr lang="ru-RU" sz="2800" dirty="0"/>
          </a:p>
        </p:txBody>
      </p:sp>
      <p:pic>
        <p:nvPicPr>
          <p:cNvPr id="1026" name="Picture 2" descr="C:\Users\Lenovo\Downloads\hello_html_3a4af92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0911" y="970671"/>
            <a:ext cx="3520594" cy="2344770"/>
          </a:xfrm>
          <a:prstGeom prst="rect">
            <a:avLst/>
          </a:prstGeom>
          <a:noFill/>
        </p:spPr>
      </p:pic>
      <p:pic>
        <p:nvPicPr>
          <p:cNvPr id="1027" name="Picture 3" descr="C:\Users\Lenovo\Downloads\7YSuoy9uDu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" y="2317743"/>
            <a:ext cx="3666587" cy="2446415"/>
          </a:xfrm>
          <a:prstGeom prst="rect">
            <a:avLst/>
          </a:prstGeom>
          <a:noFill/>
        </p:spPr>
      </p:pic>
      <p:pic>
        <p:nvPicPr>
          <p:cNvPr id="1028" name="Picture 4" descr="C:\Users\Lenovo\Downloads\0fR3Rw9DQ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870" y="2363372"/>
            <a:ext cx="3577117" cy="2386719"/>
          </a:xfrm>
          <a:prstGeom prst="rect">
            <a:avLst/>
          </a:prstGeom>
          <a:noFill/>
        </p:spPr>
      </p:pic>
      <p:pic>
        <p:nvPicPr>
          <p:cNvPr id="1029" name="Picture 5" descr="C:\Users\Lenovo\Downloads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2351" y="4203603"/>
            <a:ext cx="3570904" cy="23800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24186"/>
            <a:ext cx="8229600" cy="2634343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75075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О проекте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090" y="937511"/>
            <a:ext cx="8229600" cy="5399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Тип проекта: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Познавательно - теоретический, групповой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Продолжительность:</a:t>
            </a:r>
            <a:r>
              <a:rPr lang="ru-RU" sz="2800" i="1" dirty="0" smtClean="0">
                <a:solidFill>
                  <a:srgbClr val="0070C0"/>
                </a:solidFill>
              </a:rPr>
              <a:t> долгосрочный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Сроки реализации: </a:t>
            </a:r>
            <a:r>
              <a:rPr lang="ru-RU" sz="2800" i="1" dirty="0" smtClean="0">
                <a:solidFill>
                  <a:srgbClr val="0070C0"/>
                </a:solidFill>
              </a:rPr>
              <a:t>с 15.09.2016  – 31.05.2017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Возраст:</a:t>
            </a:r>
            <a:r>
              <a:rPr lang="ru-RU" sz="2800" i="1" dirty="0" smtClean="0">
                <a:solidFill>
                  <a:srgbClr val="0070C0"/>
                </a:solidFill>
              </a:rPr>
              <a:t> 4-6 лет</a:t>
            </a:r>
          </a:p>
          <a:p>
            <a:pPr marL="0" indent="0">
              <a:buNone/>
            </a:pPr>
            <a:r>
              <a:rPr lang="ru-RU" sz="2800" b="1" i="1" dirty="0" smtClean="0">
                <a:solidFill>
                  <a:srgbClr val="0070C0"/>
                </a:solidFill>
              </a:rPr>
              <a:t>Участники: </a:t>
            </a:r>
            <a:r>
              <a:rPr lang="ru-RU" sz="2800" i="1" dirty="0" smtClean="0">
                <a:solidFill>
                  <a:srgbClr val="0070C0"/>
                </a:solidFill>
              </a:rPr>
              <a:t>дети 1 этапа обучения, </a:t>
            </a:r>
          </a:p>
          <a:p>
            <a:pPr marL="0" indent="0">
              <a:buNone/>
            </a:pPr>
            <a:r>
              <a:rPr lang="ru-RU" sz="2800" i="1" dirty="0" smtClean="0">
                <a:solidFill>
                  <a:srgbClr val="0070C0"/>
                </a:solidFill>
              </a:rPr>
              <a:t>воспитатели, родители.</a:t>
            </a:r>
          </a:p>
          <a:p>
            <a:pPr marL="0" indent="0">
              <a:buNone/>
            </a:pPr>
            <a:r>
              <a:rPr lang="ru-RU" sz="2600" b="1" i="1" dirty="0">
                <a:solidFill>
                  <a:srgbClr val="0070C0"/>
                </a:solidFill>
              </a:rPr>
              <a:t>Интеграция образовательных областей: </a:t>
            </a:r>
            <a:endParaRPr lang="ru-RU" sz="2600" b="1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rgbClr val="0070C0"/>
                </a:solidFill>
              </a:rPr>
              <a:t>Социально-коммуникативное</a:t>
            </a:r>
            <a:r>
              <a:rPr lang="ru-RU" sz="2600" i="1" dirty="0">
                <a:solidFill>
                  <a:srgbClr val="0070C0"/>
                </a:solidFill>
              </a:rPr>
              <a:t>, познавательное, 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rgbClr val="0070C0"/>
                </a:solidFill>
              </a:rPr>
              <a:t>речевое</a:t>
            </a:r>
            <a:r>
              <a:rPr lang="ru-RU" sz="2600" i="1" dirty="0">
                <a:solidFill>
                  <a:srgbClr val="0070C0"/>
                </a:solidFill>
              </a:rPr>
              <a:t>, </a:t>
            </a:r>
            <a:r>
              <a:rPr lang="ru-RU" sz="2600" i="1" dirty="0" smtClean="0">
                <a:solidFill>
                  <a:srgbClr val="0070C0"/>
                </a:solidFill>
              </a:rPr>
              <a:t>художественно-эстетическое</a:t>
            </a:r>
            <a:r>
              <a:rPr lang="ru-RU" sz="2600" i="1" dirty="0">
                <a:solidFill>
                  <a:srgbClr val="0070C0"/>
                </a:solidFill>
              </a:rPr>
              <a:t>, </a:t>
            </a:r>
            <a:endParaRPr lang="ru-RU" sz="26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600" i="1" dirty="0" smtClean="0">
                <a:solidFill>
                  <a:srgbClr val="0070C0"/>
                </a:solidFill>
              </a:rPr>
              <a:t>физическое </a:t>
            </a:r>
            <a:r>
              <a:rPr lang="ru-RU" sz="2600" i="1" dirty="0">
                <a:solidFill>
                  <a:srgbClr val="0070C0"/>
                </a:solidFill>
              </a:rPr>
              <a:t>развитие.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513935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4438" y="250371"/>
            <a:ext cx="8436429" cy="62592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Цель: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Приобщение </a:t>
            </a:r>
            <a:r>
              <a:rPr lang="ru-RU" i="1" dirty="0" smtClean="0">
                <a:solidFill>
                  <a:srgbClr val="002060"/>
                </a:solidFill>
              </a:rPr>
              <a:t>дошкольников </a:t>
            </a:r>
            <a:r>
              <a:rPr lang="ru-RU" i="1" dirty="0">
                <a:solidFill>
                  <a:srgbClr val="002060"/>
                </a:solidFill>
              </a:rPr>
              <a:t>к здоровому образу жизни через систему </a:t>
            </a:r>
            <a:r>
              <a:rPr lang="ru-RU" i="1" dirty="0" smtClean="0">
                <a:solidFill>
                  <a:srgbClr val="002060"/>
                </a:solidFill>
              </a:rPr>
              <a:t>здоровьесберегающих  </a:t>
            </a:r>
            <a:r>
              <a:rPr lang="ru-RU" i="1" dirty="0">
                <a:solidFill>
                  <a:srgbClr val="002060"/>
                </a:solidFill>
              </a:rPr>
              <a:t>технологий.</a:t>
            </a:r>
          </a:p>
          <a:p>
            <a:pPr marL="0" indent="0">
              <a:buNone/>
            </a:pPr>
            <a:r>
              <a:rPr lang="ru-RU" b="1" i="1" dirty="0"/>
              <a:t>Задачи: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Расширять знания детей о здоровье и здоровом образе жизни;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Учить выполнять движения по подражанию, по образцу, по слову-сигналу;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ориентировку в пространстве;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Развивать основные движения (ходьба, бег, прыжки, лазание, ползание);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Привлечь </a:t>
            </a:r>
            <a:r>
              <a:rPr lang="ru-RU" i="1" dirty="0">
                <a:solidFill>
                  <a:srgbClr val="002060"/>
                </a:solidFill>
              </a:rPr>
              <a:t>родителей к совместной работе  по воспитанию культуры здоровья у детей </a:t>
            </a:r>
            <a:r>
              <a:rPr lang="ru-RU" i="1" dirty="0" smtClean="0">
                <a:solidFill>
                  <a:srgbClr val="002060"/>
                </a:solidFill>
              </a:rPr>
              <a:t>дошкольного возраста.</a:t>
            </a:r>
            <a:endParaRPr lang="ru-RU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987875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828"/>
            <a:ext cx="8229600" cy="115388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Здоровьесберегающие </a:t>
            </a:r>
            <a:r>
              <a:rPr lang="ru-RU" sz="2800" dirty="0"/>
              <a:t>технологии, используемые в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4915" y="1402918"/>
            <a:ext cx="6063342" cy="475274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Утренняя гимнастика;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Подвижные игры;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Физические упражнения;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Гимнастика для глаз;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Пальчиковая гимнастика;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Дыхательная гимнастика;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Хождение по дорожке здоровья;</a:t>
            </a:r>
          </a:p>
          <a:p>
            <a:r>
              <a:rPr lang="ru-RU" sz="2400" i="1" dirty="0" smtClean="0">
                <a:solidFill>
                  <a:srgbClr val="002060"/>
                </a:solidFill>
              </a:rPr>
              <a:t>Закаливание.</a:t>
            </a:r>
          </a:p>
          <a:p>
            <a:pPr>
              <a:buNone/>
            </a:pPr>
            <a:endParaRPr lang="ru-RU" sz="2400" i="1" dirty="0"/>
          </a:p>
        </p:txBody>
      </p:sp>
    </p:spTree>
    <p:extLst>
      <p:ext uri="{BB962C8B-B14F-4D97-AF65-F5344CB8AC3E}">
        <p14:creationId xmlns="" xmlns:p14="http://schemas.microsoft.com/office/powerpoint/2010/main" val="245429256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1256"/>
            <a:ext cx="8229600" cy="88174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Организация развивающей среды для самостоятельной деятельности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700" y="1292720"/>
            <a:ext cx="6903358" cy="5214257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rgbClr val="0070C0"/>
                </a:solidFill>
              </a:rPr>
              <a:t>Книжный </a:t>
            </a:r>
            <a:r>
              <a:rPr lang="ru-RU" sz="2000" i="1" dirty="0">
                <a:solidFill>
                  <a:srgbClr val="0070C0"/>
                </a:solidFill>
              </a:rPr>
              <a:t>уголок (художественная литература по теме </a:t>
            </a:r>
            <a:r>
              <a:rPr lang="ru-RU" sz="2000" i="1" dirty="0" smtClean="0">
                <a:solidFill>
                  <a:srgbClr val="0070C0"/>
                </a:solidFill>
              </a:rPr>
              <a:t>проекта, </a:t>
            </a:r>
            <a:r>
              <a:rPr lang="ru-RU" sz="2000" i="1" dirty="0">
                <a:solidFill>
                  <a:srgbClr val="0070C0"/>
                </a:solidFill>
              </a:rPr>
              <a:t>иллюстрации различных видов спорта, энциклопедия для дошкольников, и т.д.)</a:t>
            </a:r>
          </a:p>
          <a:p>
            <a:r>
              <a:rPr lang="ru-RU" sz="2000" i="1" dirty="0" smtClean="0">
                <a:solidFill>
                  <a:srgbClr val="0070C0"/>
                </a:solidFill>
              </a:rPr>
              <a:t>Центр </a:t>
            </a:r>
            <a:r>
              <a:rPr lang="ru-RU" sz="2000" i="1" dirty="0">
                <a:solidFill>
                  <a:srgbClr val="0070C0"/>
                </a:solidFill>
              </a:rPr>
              <a:t>развивающих игр </a:t>
            </a:r>
            <a:r>
              <a:rPr lang="ru-RU" sz="2000" i="1" dirty="0" smtClean="0">
                <a:solidFill>
                  <a:srgbClr val="0070C0"/>
                </a:solidFill>
              </a:rPr>
              <a:t>(«Аскорбинка и ее друзья», «Средства </a:t>
            </a:r>
            <a:r>
              <a:rPr lang="ru-RU" sz="2000" i="1" dirty="0">
                <a:solidFill>
                  <a:srgbClr val="0070C0"/>
                </a:solidFill>
              </a:rPr>
              <a:t>личной гигиены»,  «Полезные и вредные продукты», «Что помогает быть здоровым</a:t>
            </a:r>
            <a:r>
              <a:rPr lang="ru-RU" sz="2000" i="1" dirty="0" smtClean="0">
                <a:solidFill>
                  <a:srgbClr val="0070C0"/>
                </a:solidFill>
              </a:rPr>
              <a:t>»)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Центр </a:t>
            </a:r>
            <a:r>
              <a:rPr lang="ru-RU" sz="2000" i="1" dirty="0">
                <a:solidFill>
                  <a:srgbClr val="0070C0"/>
                </a:solidFill>
              </a:rPr>
              <a:t>сюжетно - ролевых игр </a:t>
            </a:r>
            <a:r>
              <a:rPr lang="ru-RU" sz="2000" i="1" dirty="0" smtClean="0">
                <a:solidFill>
                  <a:srgbClr val="0070C0"/>
                </a:solidFill>
              </a:rPr>
              <a:t>(«Больница», «Аптека»)</a:t>
            </a:r>
            <a:endParaRPr lang="ru-RU" sz="2000" i="1" dirty="0">
              <a:solidFill>
                <a:srgbClr val="0070C0"/>
              </a:solidFill>
            </a:endParaRPr>
          </a:p>
          <a:p>
            <a:r>
              <a:rPr lang="ru-RU" sz="2000" i="1" dirty="0" smtClean="0">
                <a:solidFill>
                  <a:srgbClr val="0070C0"/>
                </a:solidFill>
              </a:rPr>
              <a:t>Центр </a:t>
            </a:r>
            <a:r>
              <a:rPr lang="ru-RU" sz="2000" i="1" dirty="0">
                <a:solidFill>
                  <a:srgbClr val="0070C0"/>
                </a:solidFill>
              </a:rPr>
              <a:t>художественного творчества (Беседа, </a:t>
            </a:r>
            <a:r>
              <a:rPr lang="ru-RU" sz="2000" i="1" dirty="0" smtClean="0">
                <a:solidFill>
                  <a:srgbClr val="0070C0"/>
                </a:solidFill>
              </a:rPr>
              <a:t>рассматривание наглядно-дидактического пособия «Знакомимся с разными видами спорта», материалы и инструменты для лепки, аппликации, рисования)</a:t>
            </a:r>
            <a:endParaRPr lang="ru-RU" sz="20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46362778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Этапы реализации проекта: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59229" y="1055914"/>
            <a:ext cx="8327571" cy="5399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I этап - подготовительный  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Определение </a:t>
            </a:r>
            <a:r>
              <a:rPr lang="ru-RU" i="1" dirty="0">
                <a:solidFill>
                  <a:srgbClr val="002060"/>
                </a:solidFill>
              </a:rPr>
              <a:t>уровня знаний детей о здоровье и здоровом образе жизни.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Анкетирование </a:t>
            </a:r>
            <a:r>
              <a:rPr lang="ru-RU" i="1" dirty="0">
                <a:solidFill>
                  <a:srgbClr val="002060"/>
                </a:solidFill>
              </a:rPr>
              <a:t>родителей.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Определение </a:t>
            </a:r>
            <a:r>
              <a:rPr lang="ru-RU" i="1" dirty="0">
                <a:solidFill>
                  <a:srgbClr val="002060"/>
                </a:solidFill>
              </a:rPr>
              <a:t>темы проекта, постановка цели и задач.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Изучение  </a:t>
            </a:r>
            <a:r>
              <a:rPr lang="ru-RU" i="1" dirty="0">
                <a:solidFill>
                  <a:srgbClr val="002060"/>
                </a:solidFill>
              </a:rPr>
              <a:t>методической  литературы по данной теме.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Разработка </a:t>
            </a:r>
            <a:r>
              <a:rPr lang="ru-RU" i="1" dirty="0">
                <a:solidFill>
                  <a:srgbClr val="002060"/>
                </a:solidFill>
              </a:rPr>
              <a:t>и накопление методических материалов по проблеме. 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Перспективное </a:t>
            </a:r>
            <a:r>
              <a:rPr lang="ru-RU" i="1" dirty="0">
                <a:solidFill>
                  <a:srgbClr val="002060"/>
                </a:solidFill>
              </a:rPr>
              <a:t>планирование проекта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Выбор </a:t>
            </a:r>
            <a:r>
              <a:rPr lang="ru-RU" i="1" dirty="0">
                <a:solidFill>
                  <a:srgbClr val="002060"/>
                </a:solidFill>
              </a:rPr>
              <a:t>форм работы с детьми и родителями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Выбор </a:t>
            </a:r>
            <a:r>
              <a:rPr lang="ru-RU" i="1" dirty="0">
                <a:solidFill>
                  <a:srgbClr val="002060"/>
                </a:solidFill>
              </a:rPr>
              <a:t>основных мероприятий, определение объёма и содержание работы для внедрения проекта.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Определение </a:t>
            </a:r>
            <a:r>
              <a:rPr lang="ru-RU" i="1" dirty="0">
                <a:solidFill>
                  <a:srgbClr val="002060"/>
                </a:solidFill>
              </a:rPr>
              <a:t>и формулировка ожидаемых результатов.</a:t>
            </a:r>
          </a:p>
          <a:p>
            <a:pPr marL="0" indent="0">
              <a:buNone/>
            </a:pP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529659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0371" y="163286"/>
            <a:ext cx="8893629" cy="6694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/>
              <a:t>II этап </a:t>
            </a:r>
            <a:r>
              <a:rPr lang="ru-RU" b="1" i="1" dirty="0" smtClean="0"/>
              <a:t>- основной </a:t>
            </a:r>
            <a:r>
              <a:rPr lang="ru-RU" b="1" i="1" dirty="0"/>
              <a:t>( практический) </a:t>
            </a:r>
            <a:endParaRPr lang="ru-RU" sz="2000" i="1" dirty="0" smtClean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Беседа на тему «Чтоб смеялся роток, чтоб кусался зубок».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Игровая обучающая ситуация-проблема: «Витамины я люблю — быть здоровым я хочу»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Чтение художественной литературы по теме проекта;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Просмотр презентации  «Всё о витаминах»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Беседы: «Сохрани здоровье», «Друзья Мойдодыра»</a:t>
            </a: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Коллективная работа «Мы за здоровое питание»</a:t>
            </a:r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Физминутка «Изучаем </a:t>
            </a:r>
            <a:r>
              <a:rPr lang="ru-RU" sz="2000" b="1" i="1" dirty="0">
                <a:solidFill>
                  <a:srgbClr val="002060"/>
                </a:solidFill>
              </a:rPr>
              <a:t>наше </a:t>
            </a:r>
            <a:r>
              <a:rPr lang="ru-RU" sz="2000" b="1" i="1" dirty="0" smtClean="0">
                <a:solidFill>
                  <a:srgbClr val="002060"/>
                </a:solidFill>
              </a:rPr>
              <a:t>тело»</a:t>
            </a:r>
            <a:endParaRPr lang="ru-RU" sz="2000" b="1" i="1" dirty="0">
              <a:solidFill>
                <a:srgbClr val="002060"/>
              </a:solidFill>
            </a:endParaRPr>
          </a:p>
          <a:p>
            <a:r>
              <a:rPr lang="ru-RU" sz="2000" b="1" i="1" dirty="0" smtClean="0">
                <a:solidFill>
                  <a:srgbClr val="002060"/>
                </a:solidFill>
              </a:rPr>
              <a:t>Просмотр </a:t>
            </a:r>
            <a:r>
              <a:rPr lang="ru-RU" sz="2000" b="1" i="1" dirty="0">
                <a:solidFill>
                  <a:srgbClr val="002060"/>
                </a:solidFill>
              </a:rPr>
              <a:t>презентации  «Здоровый образ жизни</a:t>
            </a:r>
            <a:r>
              <a:rPr lang="ru-RU" sz="2000" b="1" i="1" dirty="0" smtClean="0">
                <a:solidFill>
                  <a:srgbClr val="002060"/>
                </a:solidFill>
              </a:rPr>
              <a:t>»</a:t>
            </a:r>
          </a:p>
          <a:p>
            <a:pPr marL="0" indent="0">
              <a:buNone/>
            </a:pPr>
            <a:endParaRPr lang="ru-RU" sz="18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8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164902510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898</Words>
  <Application>Microsoft Office PowerPoint</Application>
  <PresentationFormat>Экран (4:3)</PresentationFormat>
  <Paragraphs>130</Paragraphs>
  <Slides>37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Проект  «Здоровье в порядке – спасибо зарядке»</vt:lpstr>
      <vt:lpstr>Актуальность:</vt:lpstr>
      <vt:lpstr>Проблема: </vt:lpstr>
      <vt:lpstr>О проекте</vt:lpstr>
      <vt:lpstr>Слайд 5</vt:lpstr>
      <vt:lpstr>Здоровьесберегающие технологии, используемые в реализации проекта:</vt:lpstr>
      <vt:lpstr>Организация развивающей среды для самостоятельной деятельности детей</vt:lpstr>
      <vt:lpstr>Этапы реализации проекта:</vt:lpstr>
      <vt:lpstr>Слайд 9</vt:lpstr>
      <vt:lpstr>Слайд 10</vt:lpstr>
      <vt:lpstr>Ожидаемые результаты:</vt:lpstr>
      <vt:lpstr>Содержание работы  в процессе реализации проекта.</vt:lpstr>
      <vt:lpstr>  Содержание работы  в процессе реализации проекта ПОДВИЖНЫЕ ИГРЫ </vt:lpstr>
      <vt:lpstr>Содержание работы  в процессе реализации проекта ПОДВИЖНЫЕ ИГРЫ «Геометрические фигуры»  </vt:lpstr>
      <vt:lpstr>Содержание работы  в процессе реализации проекта ПОДВИЖНЫЕ ИГРЫ</vt:lpstr>
      <vt:lpstr>Содержание работы  в процессе реализации проекта ФИЗИЧЕСКИЕ УПРАЖНЕНИЯ </vt:lpstr>
      <vt:lpstr>Содержание работы  в процессе реализации проекта.</vt:lpstr>
      <vt:lpstr>Содержание работы  в процессе реализации проекта.</vt:lpstr>
      <vt:lpstr>Содержание работы  в процессе реализации проекта.</vt:lpstr>
      <vt:lpstr>Содержание работы  в процессе реализации проекта</vt:lpstr>
      <vt:lpstr>Содержание работы  в процессе реализации проекта</vt:lpstr>
      <vt:lpstr> Работа с родителями</vt:lpstr>
      <vt:lpstr>Газета для любознательных родителей «растим здорового ребенка» </vt:lpstr>
      <vt:lpstr>Памятка «Закаливание – путь к здоровью»</vt:lpstr>
      <vt:lpstr>Памятка «Красивая осанка – залог здоровья»</vt:lpstr>
      <vt:lpstr>Памятка «10 правил питания»</vt:lpstr>
      <vt:lpstr>Коллективная работа «Мы за здоровое питание» </vt:lpstr>
      <vt:lpstr>Папка – передвижка «Советы по профилактике плоскостопия»</vt:lpstr>
      <vt:lpstr>Конкурс рисунков «Путешествие в страну здоровья»</vt:lpstr>
      <vt:lpstr> Методическая работа воспитателя:</vt:lpstr>
      <vt:lpstr>Книжный уголок</vt:lpstr>
      <vt:lpstr>Книжный уголок </vt:lpstr>
      <vt:lpstr>Картотека пальчиковой гимнастики</vt:lpstr>
      <vt:lpstr>Картотека подвижных игр</vt:lpstr>
      <vt:lpstr>Картотека зрительной гимнастики</vt:lpstr>
      <vt:lpstr>Картотека дыхательной гимнастики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Lenovo</cp:lastModifiedBy>
  <cp:revision>125</cp:revision>
  <dcterms:created xsi:type="dcterms:W3CDTF">2014-08-01T19:25:21Z</dcterms:created>
  <dcterms:modified xsi:type="dcterms:W3CDTF">2016-11-10T14:13:00Z</dcterms:modified>
</cp:coreProperties>
</file>