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78" r:id="rId6"/>
    <p:sldId id="266" r:id="rId7"/>
    <p:sldId id="263" r:id="rId8"/>
    <p:sldId id="279" r:id="rId9"/>
    <p:sldId id="264" r:id="rId10"/>
    <p:sldId id="268" r:id="rId11"/>
    <p:sldId id="273" r:id="rId12"/>
    <p:sldId id="270" r:id="rId13"/>
    <p:sldId id="269" r:id="rId14"/>
    <p:sldId id="271" r:id="rId15"/>
    <p:sldId id="26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C4FAFA"/>
    <a:srgbClr val="FF66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453608247422686E-2"/>
          <c:y val="3.2546771653543305E-2"/>
          <c:w val="0.66683832562166845"/>
          <c:h val="0.85653105861767276"/>
        </c:manualLayout>
      </c:layout>
      <c:area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учатся в ВУЗах</c:v>
                </c:pt>
              </c:strCache>
            </c:strRef>
          </c:tx>
          <c:cat>
            <c:strRef>
              <c:f>Лист1!$A$2:$A$5</c:f>
              <c:strCache>
                <c:ptCount val="1"/>
                <c:pt idx="0">
                  <c:v>2015-2016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среднеспециальное</c:v>
                </c:pt>
              </c:strCache>
            </c:strRef>
          </c:tx>
          <c:cat>
            <c:strRef>
              <c:f>Лист1!$A$2:$A$5</c:f>
              <c:strCache>
                <c:ptCount val="1"/>
                <c:pt idx="0">
                  <c:v>2015-2016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высшее</c:v>
                </c:pt>
              </c:strCache>
            </c:strRef>
          </c:tx>
          <c:cat>
            <c:strRef>
              <c:f>Лист1!$A$2:$A$5</c:f>
              <c:strCache>
                <c:ptCount val="1"/>
                <c:pt idx="0">
                  <c:v>2015-2016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8178944"/>
        <c:axId val="2098184384"/>
        <c:axId val="41388336"/>
      </c:area3DChart>
      <c:catAx>
        <c:axId val="2098178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8184384"/>
        <c:crosses val="autoZero"/>
        <c:auto val="1"/>
        <c:lblAlgn val="ctr"/>
        <c:lblOffset val="100"/>
        <c:noMultiLvlLbl val="0"/>
      </c:catAx>
      <c:valAx>
        <c:axId val="2098184384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2098178944"/>
        <c:crosses val="autoZero"/>
        <c:crossBetween val="midCat"/>
      </c:valAx>
      <c:serAx>
        <c:axId val="41388336"/>
        <c:scaling>
          <c:orientation val="minMax"/>
        </c:scaling>
        <c:delete val="0"/>
        <c:axPos val="b"/>
        <c:majorTickMark val="out"/>
        <c:minorTickMark val="none"/>
        <c:tickLblPos val="nextTo"/>
        <c:crossAx val="2098184384"/>
        <c:crosses val="autoZero"/>
      </c:serAx>
    </c:plotArea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2400" dirty="0">
                <a:solidFill>
                  <a:srgbClr val="009900"/>
                </a:solidFill>
              </a:rPr>
              <a:t>Педагогический стаж работы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4746817249018567E-2"/>
          <c:y val="0.31072593561587547"/>
          <c:w val="0.83615264146340795"/>
          <c:h val="0.6732996234895559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Педагогический стаж работы</c:v>
                </c:pt>
              </c:strCache>
            </c:strRef>
          </c:tx>
          <c:explosion val="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более 20</c:v>
                </c:pt>
                <c:pt idx="1">
                  <c:v>от 10 до 20</c:v>
                </c:pt>
                <c:pt idx="2">
                  <c:v>от 5 до 10</c:v>
                </c:pt>
                <c:pt idx="3">
                  <c:v>от0 до 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5</c:v>
                </c:pt>
                <c:pt idx="2">
                  <c:v>2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t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B106E36-FD25-4E2D-B0AA-010F637433A0}" type="datetimeFigureOut">
              <a:rPr lang="ru-RU">
                <a:solidFill>
                  <a:srgbClr val="CBF0FF"/>
                </a:solidFill>
              </a:rPr>
              <a:pPr/>
              <a:t>06.02.2017</a:t>
            </a:fld>
            <a:endParaRPr lang="ru-RU">
              <a:solidFill>
                <a:srgbClr val="CBF0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ru-RU">
              <a:solidFill>
                <a:srgbClr val="00295B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25C68B6-61C2-468F-89AB-4B9F7531AA68}" type="slidenum">
              <a:rPr lang="ru-RU">
                <a:solidFill>
                  <a:srgbClr val="00295B"/>
                </a:solidFill>
              </a:rPr>
              <a:pPr/>
              <a:t>‹#›</a:t>
            </a:fld>
            <a:endParaRPr lang="ru-RU">
              <a:solidFill>
                <a:srgbClr val="002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514581"/>
      </p:ext>
    </p:extLst>
  </p:cSld>
  <p:clrMapOvr>
    <a:masterClrMapping/>
  </p:clrMapOvr>
  <p:transition spd="slow">
    <p:cover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srgbClr val="CBF0FF"/>
                </a:solidFill>
              </a:rPr>
              <a:pPr/>
              <a:t>06.02.2017</a:t>
            </a:fld>
            <a:endParaRPr lang="ru-RU">
              <a:solidFill>
                <a:srgbClr val="CBF0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295B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srgbClr val="00295B"/>
                </a:solidFill>
              </a:rPr>
              <a:pPr/>
              <a:t>‹#›</a:t>
            </a:fld>
            <a:endParaRPr lang="ru-RU">
              <a:solidFill>
                <a:srgbClr val="002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94562"/>
      </p:ext>
    </p:extLst>
  </p:cSld>
  <p:clrMapOvr>
    <a:masterClrMapping/>
  </p:clrMapOvr>
  <p:transition spd="slow">
    <p:cover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srgbClr val="CBF0FF"/>
                </a:solidFill>
              </a:rPr>
              <a:pPr/>
              <a:t>06.02.2017</a:t>
            </a:fld>
            <a:endParaRPr lang="ru-RU">
              <a:solidFill>
                <a:srgbClr val="CBF0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295B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srgbClr val="00295B"/>
                </a:solidFill>
              </a:rPr>
              <a:pPr/>
              <a:t>‹#›</a:t>
            </a:fld>
            <a:endParaRPr lang="ru-RU">
              <a:solidFill>
                <a:srgbClr val="002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34405"/>
      </p:ext>
    </p:extLst>
  </p:cSld>
  <p:clrMapOvr>
    <a:masterClrMapping/>
  </p:clrMapOvr>
  <p:transition spd="slow">
    <p:cover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srgbClr val="CBF0FF"/>
                </a:solidFill>
              </a:rPr>
              <a:pPr/>
              <a:t>06.02.2017</a:t>
            </a:fld>
            <a:endParaRPr lang="ru-RU">
              <a:solidFill>
                <a:srgbClr val="CBF0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295B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srgbClr val="00295B"/>
                </a:solidFill>
              </a:rPr>
              <a:pPr/>
              <a:t>‹#›</a:t>
            </a:fld>
            <a:endParaRPr lang="ru-RU">
              <a:solidFill>
                <a:srgbClr val="002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93029"/>
      </p:ext>
    </p:extLst>
  </p:cSld>
  <p:clrMapOvr>
    <a:masterClrMapping/>
  </p:clrMapOvr>
  <p:transition spd="slow">
    <p:cover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srgbClr val="CBF0FF"/>
                </a:solidFill>
              </a:rPr>
              <a:pPr/>
              <a:t>06.02.2017</a:t>
            </a:fld>
            <a:endParaRPr lang="ru-RU">
              <a:solidFill>
                <a:srgbClr val="CBF0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295B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srgbClr val="00295B"/>
                </a:solidFill>
              </a:rPr>
              <a:pPr/>
              <a:t>‹#›</a:t>
            </a:fld>
            <a:endParaRPr lang="ru-RU">
              <a:solidFill>
                <a:srgbClr val="002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359732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srgbClr val="CBF0FF"/>
                </a:solidFill>
              </a:rPr>
              <a:pPr/>
              <a:t>06.02.2017</a:t>
            </a:fld>
            <a:endParaRPr lang="ru-RU">
              <a:solidFill>
                <a:srgbClr val="CBF0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295B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srgbClr val="00295B"/>
                </a:solidFill>
              </a:rPr>
              <a:pPr/>
              <a:t>‹#›</a:t>
            </a:fld>
            <a:endParaRPr lang="ru-RU">
              <a:solidFill>
                <a:srgbClr val="002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14736"/>
      </p:ext>
    </p:extLst>
  </p:cSld>
  <p:clrMapOvr>
    <a:masterClrMapping/>
  </p:clrMapOvr>
  <p:transition spd="slow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srgbClr val="CBF0FF"/>
                </a:solidFill>
              </a:rPr>
              <a:pPr/>
              <a:t>06.02.2017</a:t>
            </a:fld>
            <a:endParaRPr lang="ru-RU">
              <a:solidFill>
                <a:srgbClr val="CBF0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295B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srgbClr val="00295B"/>
                </a:solidFill>
              </a:rPr>
              <a:pPr/>
              <a:t>‹#›</a:t>
            </a:fld>
            <a:endParaRPr lang="ru-RU">
              <a:solidFill>
                <a:srgbClr val="002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38173"/>
      </p:ext>
    </p:extLst>
  </p:cSld>
  <p:clrMapOvr>
    <a:masterClrMapping/>
  </p:clrMapOvr>
  <p:transition spd="slow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srgbClr val="CBF0FF"/>
                </a:solidFill>
              </a:rPr>
              <a:pPr/>
              <a:t>06.02.2017</a:t>
            </a:fld>
            <a:endParaRPr lang="ru-RU">
              <a:solidFill>
                <a:srgbClr val="CBF0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295B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srgbClr val="00295B"/>
                </a:solidFill>
              </a:rPr>
              <a:pPr/>
              <a:t>‹#›</a:t>
            </a:fld>
            <a:endParaRPr lang="ru-RU">
              <a:solidFill>
                <a:srgbClr val="002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83928"/>
      </p:ext>
    </p:extLst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srgbClr val="CBF0FF"/>
                </a:solidFill>
              </a:rPr>
              <a:pPr/>
              <a:t>06.02.2017</a:t>
            </a:fld>
            <a:endParaRPr lang="ru-RU">
              <a:solidFill>
                <a:srgbClr val="CBF0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295B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srgbClr val="00295B"/>
                </a:solidFill>
              </a:rPr>
              <a:pPr/>
              <a:t>‹#›</a:t>
            </a:fld>
            <a:endParaRPr lang="ru-RU">
              <a:solidFill>
                <a:srgbClr val="002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52557"/>
      </p:ext>
    </p:extLst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srgbClr val="CBF0FF"/>
                </a:solidFill>
              </a:rPr>
              <a:pPr/>
              <a:t>06.02.2017</a:t>
            </a:fld>
            <a:endParaRPr lang="ru-RU">
              <a:solidFill>
                <a:srgbClr val="CBF0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295B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srgbClr val="00295B"/>
                </a:solidFill>
              </a:rPr>
              <a:pPr/>
              <a:t>‹#›</a:t>
            </a:fld>
            <a:endParaRPr lang="ru-RU">
              <a:solidFill>
                <a:srgbClr val="002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65666"/>
      </p:ext>
    </p:extLst>
  </p:cSld>
  <p:clrMapOvr>
    <a:masterClrMapping/>
  </p:clrMapOvr>
  <p:transition spd="slow"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srgbClr val="CBF0FF"/>
                </a:solidFill>
              </a:rPr>
              <a:pPr/>
              <a:t>06.02.2017</a:t>
            </a:fld>
            <a:endParaRPr lang="ru-RU">
              <a:solidFill>
                <a:srgbClr val="CBF0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295B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>
                <a:solidFill>
                  <a:srgbClr val="00295B"/>
                </a:solidFill>
              </a:rPr>
              <a:pPr/>
              <a:t>‹#›</a:t>
            </a:fld>
            <a:endParaRPr lang="ru-RU">
              <a:solidFill>
                <a:srgbClr val="002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193713"/>
      </p:ext>
    </p:extLst>
  </p:cSld>
  <p:clrMapOvr>
    <a:masterClrMapping/>
  </p:clrMapOvr>
  <p:transition spd="slow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bg1"/>
                </a:solidFill>
              </a:defRPr>
            </a:lvl1pPr>
          </a:lstStyle>
          <a:p>
            <a:fld id="{5B106E36-FD25-4E2D-B0AA-010F637433A0}" type="datetimeFigureOut">
              <a:rPr lang="ru-RU">
                <a:solidFill>
                  <a:srgbClr val="CBF0FF"/>
                </a:solidFill>
              </a:rPr>
              <a:pPr/>
              <a:t>06.02.2017</a:t>
            </a:fld>
            <a:endParaRPr lang="ru-RU">
              <a:solidFill>
                <a:srgbClr val="CBF0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0295B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>
                <a:solidFill>
                  <a:srgbClr val="00295B"/>
                </a:solidFill>
              </a:rPr>
              <a:pPr/>
              <a:t>‹#›</a:t>
            </a:fld>
            <a:endParaRPr lang="ru-RU">
              <a:solidFill>
                <a:srgbClr val="002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6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 dir="ld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5659" y="3070747"/>
            <a:ext cx="11505062" cy="1508148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дошкольное образовательное учреждение детский сад компенсирующего вида № 5</a:t>
            </a:r>
            <a:b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муниципального образования </a:t>
            </a:r>
            <a:b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Новороссийск</a:t>
            </a:r>
            <a:b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5800" b="1" i="1" dirty="0" smtClean="0">
                <a:solidFill>
                  <a:srgbClr val="FF0066"/>
                </a:solidFill>
              </a:rPr>
              <a:t>«Мои значимые достижения в управлении ДОУ в 2016 году.</a:t>
            </a:r>
            <a:br>
              <a:rPr lang="ru-RU" sz="5800" b="1" i="1" dirty="0" smtClean="0">
                <a:solidFill>
                  <a:srgbClr val="FF0066"/>
                </a:solidFill>
              </a:rPr>
            </a:br>
            <a:r>
              <a:rPr lang="ru-RU" sz="5800" b="1" i="1" dirty="0" smtClean="0">
                <a:solidFill>
                  <a:srgbClr val="FF0066"/>
                </a:solidFill>
              </a:rPr>
              <a:t>Перспективы развития ДОУ.»</a:t>
            </a:r>
            <a:br>
              <a:rPr lang="ru-RU" sz="5800" b="1" i="1" dirty="0" smtClean="0">
                <a:solidFill>
                  <a:srgbClr val="FF0066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/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Заведующая  МБДОУ детский сад </a:t>
            </a:r>
            <a:b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компенсирующего вида № 5</a:t>
            </a:r>
            <a:b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ЛЮТИКОВА ОКСАНА АНАТОЛЬЕВНА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>
                <a:solidFill>
                  <a:srgbClr val="FF0066"/>
                </a:solidFill>
              </a:rPr>
              <a:t/>
            </a:r>
            <a:br>
              <a:rPr lang="ru-RU" sz="2800" b="1" i="1" dirty="0">
                <a:solidFill>
                  <a:srgbClr val="FF0066"/>
                </a:solidFill>
              </a:rPr>
            </a:br>
            <a:endParaRPr lang="ru-RU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863928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Коррекционная работа ДОУ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1417638"/>
            <a:ext cx="10972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В </a:t>
            </a:r>
            <a:r>
              <a:rPr lang="ru-RU" sz="24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группах компенсирующей направленности органично сочетаются организованные и индивидуальные формы коррекционно-развивающей работы, самостоятельная деятельность различной направленности, организация режимных моментов и осуществление партнёрства с семьями воспитанников</a:t>
            </a:r>
            <a:r>
              <a:rPr lang="ru-RU" sz="24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Кроме воспитателей с  детьми занимаются логопеды, дефектологи, психолог, музыкальные руководители.</a:t>
            </a:r>
          </a:p>
          <a:p>
            <a:r>
              <a:rPr lang="ru-RU" sz="2400" i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	</a:t>
            </a:r>
            <a: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</a:rPr>
              <a:t>Дополнительное образование в ДОУ направлено в первую очередь на коррекцию развития ребенка. Согласно желанию родителей детям предоставляются следующие услуги:</a:t>
            </a:r>
            <a:endParaRPr lang="ru-RU" sz="2400" dirty="0">
              <a:solidFill>
                <a:schemeClr val="accent5">
                  <a:lumMod val="10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275669"/>
              </p:ext>
            </p:extLst>
          </p:nvPr>
        </p:nvGraphicFramePr>
        <p:xfrm>
          <a:off x="3138985" y="5049337"/>
          <a:ext cx="5718412" cy="1630680"/>
        </p:xfrm>
        <a:graphic>
          <a:graphicData uri="http://schemas.openxmlformats.org/drawingml/2006/table">
            <a:tbl>
              <a:tblPr firstRow="1" firstCol="1" bandRow="1"/>
              <a:tblGrid>
                <a:gridCol w="582838"/>
                <a:gridCol w="5135574"/>
              </a:tblGrid>
              <a:tr h="3112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Песочная терапия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2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Логопедический массаж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2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Обучение грамоте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2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мелкой моторики рук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2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Психогимнастика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087908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3849129"/>
              </p:ext>
            </p:extLst>
          </p:nvPr>
        </p:nvGraphicFramePr>
        <p:xfrm>
          <a:off x="7575508" y="4999985"/>
          <a:ext cx="2164474" cy="1591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Картинка" r:id="rId3" imgW="12952381" imgH="8647619" progId="StaticDib">
                  <p:embed/>
                </p:oleObj>
              </mc:Choice>
              <mc:Fallback>
                <p:oleObj name="Картинка" r:id="rId3" imgW="12952381" imgH="8647619" progId="StaticDib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5508" y="4999985"/>
                        <a:ext cx="2164474" cy="159188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319" y="273050"/>
            <a:ext cx="4129366" cy="764180"/>
          </a:xfrm>
        </p:spPr>
        <p:txBody>
          <a:bodyPr/>
          <a:lstStyle/>
          <a:p>
            <a:pPr algn="ctr"/>
            <a:r>
              <a:rPr lang="ru-RU" dirty="0" smtClean="0"/>
              <a:t>Задачи программы развития ДОУ.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0490" y="273051"/>
            <a:ext cx="7151426" cy="6482591"/>
          </a:xfrm>
        </p:spPr>
        <p:txBody>
          <a:bodyPr/>
          <a:lstStyle/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</a:t>
            </a:r>
            <a:endParaRPr lang="ru-RU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b="1" spc="2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1" spc="15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стабилизация достигнутого уровня состояния физического здоровья детей;</a:t>
            </a:r>
            <a:endParaRPr lang="ru-RU" sz="1800" b="1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356870" algn="l"/>
              </a:tabLst>
            </a:pPr>
            <a:r>
              <a:rPr lang="ru-RU" sz="1800" b="1" spc="15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1" spc="2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уровня психолого-педагогической компетентности родителей, </a:t>
            </a:r>
            <a:r>
              <a:rPr lang="ru-RU" sz="18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единого образовательного  пространства «Детский сад - семья» через внедрение новых форм работы с родителями;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356870" algn="l"/>
              </a:tabLst>
            </a:pPr>
            <a:r>
              <a:rPr lang="ru-RU" sz="1800" b="1" spc="2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коррекция нарушений отклонения детей до уровня </a:t>
            </a:r>
            <a:r>
              <a:rPr lang="ru-RU" sz="18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систематического школьного обучения;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b="1" spc="2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повышение компетентности педагогов в использовании техники педагогического взаимодействия</a:t>
            </a:r>
            <a:r>
              <a:rPr lang="ru-RU" sz="1800" b="1" spc="20" dirty="0" smtClean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b="1" dirty="0" smtClean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b="1" spc="20" dirty="0" smtClean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образовательное пространство,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b="1" spc="20" dirty="0" smtClean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обеспечивающее успешную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b="1" spc="20" dirty="0" smtClean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коррекцию и развитие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b="1" spc="20" dirty="0" smtClean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дошкольника,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b="1" spc="20" dirty="0" smtClean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с учетом ведущей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b="1" spc="20" dirty="0" smtClean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деятельности детей.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4716" y="1187355"/>
            <a:ext cx="4415969" cy="4938809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1.Обеспечить 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новый подход к условиям, ориентированным  на повышение качества образования с учётом введения ФГОС.</a:t>
            </a:r>
            <a:endParaRPr lang="ru-RU" sz="1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2.Осуществление необходимой коррекции в нарушении здоровья детей;</a:t>
            </a:r>
            <a:endParaRPr lang="ru-RU" sz="1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3.Создать 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условия для охраны жизни, сохранения, укрепления физического    и психического здоровья детей дошкольного возраста; </a:t>
            </a:r>
            <a:endParaRPr lang="ru-RU" sz="1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">
              <a:lnSpc>
                <a:spcPct val="115000"/>
              </a:lnSpc>
              <a:spcAft>
                <a:spcPts val="0"/>
              </a:spcAft>
            </a:pPr>
            <a:r>
              <a:rPr lang="ru-RU" sz="1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Создать эффективную систему взаимодействия учреждения с   родителями.</a:t>
            </a:r>
            <a:endParaRPr lang="ru-RU" sz="1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/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787" y="4039736"/>
            <a:ext cx="1802602" cy="240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4560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501" y="0"/>
            <a:ext cx="10972800" cy="530580"/>
          </a:xfrm>
        </p:spPr>
        <p:txBody>
          <a:bodyPr/>
          <a:lstStyle/>
          <a:p>
            <a:r>
              <a:rPr lang="ru-RU" sz="3200" b="1" i="1" dirty="0" smtClean="0"/>
              <a:t>Материально-техническое обеспечение ДОУ</a:t>
            </a:r>
            <a:endParaRPr lang="ru-RU" sz="3200" b="1" i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062688"/>
              </p:ext>
            </p:extLst>
          </p:nvPr>
        </p:nvGraphicFramePr>
        <p:xfrm>
          <a:off x="122829" y="530580"/>
          <a:ext cx="11928143" cy="6428576"/>
        </p:xfrm>
        <a:graphic>
          <a:graphicData uri="http://schemas.openxmlformats.org/drawingml/2006/table">
            <a:tbl>
              <a:tblPr firstRow="1" firstCol="1" bandRow="1"/>
              <a:tblGrid>
                <a:gridCol w="5132039"/>
                <a:gridCol w="6796104"/>
              </a:tblGrid>
              <a:tr h="3088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 </a:t>
                      </a:r>
                      <a:r>
                        <a:rPr lang="ru-RU" sz="16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помещения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6" marR="23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Оснащение 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6" marR="23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23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Групповые комнаты:</a:t>
                      </a:r>
                      <a:r>
                        <a:rPr lang="ru-RU" sz="1600" b="1" i="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сенсорное развитие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ознакомление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окружающим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ознакомление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худ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литературой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элементарных математических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представлений, сюжетно-ролевые игры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самообслуживание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самостоятельная деятельность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труд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природе, ознакомление с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природой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дневной сон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гимнастика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после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сна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игровая деятельность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праздники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род. собрания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муз. занятия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физ.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занятия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6" marR="23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 дидактические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игры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муляжи овощей,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фруктов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*календарь погоды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плакаты и наборы дидактических наглядных материалов по лексическим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темам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магнитофон,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аудиозаписи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детская мебель для практической деятельности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книжный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уголок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уголок </a:t>
                      </a:r>
                      <a:r>
                        <a:rPr lang="ru-RU" sz="14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изодеятельности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атрибуты сюжетно-ролевых игр- Семья, парикмахерская, больница, библиотека,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магазин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природный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уголок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конструкторы различных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видов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мозаики, </a:t>
                      </a:r>
                      <a:r>
                        <a:rPr lang="ru-RU" sz="14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пазлы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настольные игры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различные виды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театров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спальная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мебель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физоборудование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для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гимнастики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6" marR="23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4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Раздевальная </a:t>
                      </a:r>
                      <a:r>
                        <a:rPr lang="ru-RU" sz="16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комната: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информационно-просветительская работа с родителями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6" marR="23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физоборудование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для гимнастики после сна, спортивное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оборудование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информационный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уголок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выставки детского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творчества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*наглядно-информационный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уголок для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родителей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*физкультурный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уголок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6" marR="23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4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Методический </a:t>
                      </a:r>
                      <a:r>
                        <a:rPr lang="ru-RU" sz="16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кабинет:</a:t>
                      </a:r>
                      <a:r>
                        <a:rPr lang="ru-RU" sz="1600" b="1" i="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оснащение метод.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помощи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педагогам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выставки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дидактических и методических материалов для организации работы с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детьми)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6" marR="23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педагогическая и методическая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литература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библиотека периодических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изданий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опыт работы для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педагогов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материалы консультаций, семинаров, практикумов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6" marR="23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7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Кабинеты логопедов: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занятия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коррекции речи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-консультативная работа с родителями по коррекции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речи)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6" marR="23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настенное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зеркало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*Дополнительное освещение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*стол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стулья для логопеда и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детей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*методическая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литература,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пособия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индивидуальные зеркала для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детей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развивающие игры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6" marR="23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7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Кабинет </a:t>
                      </a:r>
                      <a:r>
                        <a:rPr lang="ru-RU" sz="16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психолога: </a:t>
                      </a:r>
                      <a:r>
                        <a:rPr lang="ru-RU" sz="1600" b="1" i="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психолого-педагогическая</a:t>
                      </a: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диагностика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коррекционная и индивид.  работа</a:t>
                      </a: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детьми)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6" marR="23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стол, стулья для психолога и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детей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*стимулирующий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материал для психолого-педагогического обследования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детей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игровой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материал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развивающие игры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6" marR="23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0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Кабинет </a:t>
                      </a:r>
                      <a:r>
                        <a:rPr lang="ru-RU" sz="16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заведующей: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6" marR="23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*документация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ДОУ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*документация воспитанников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периодические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издания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*стол,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стулья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*компьютер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6" marR="23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09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Игровые </a:t>
                      </a:r>
                      <a:r>
                        <a:rPr lang="ru-RU" sz="16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площадки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6" marR="23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*Детская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мебель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*Уголок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изобразительной детской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деятельности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*Игровая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мебель. Атрибуты для сюжетно – ролевых игр: «Семья», «Магазин», «Парикмахерская», «Больница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».*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Конструкторы различных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видов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*Физ.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оборудование: мячи, резиновые кольца и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кубики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*Спортивное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оборудование для прыжков, метания,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лазания</a:t>
                      </a:r>
                      <a:r>
                        <a:rPr lang="ru-RU" sz="1400" b="1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*Скульптуры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малых форм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6" marR="23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199965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44228"/>
          </a:xfrm>
        </p:spPr>
        <p:txBody>
          <a:bodyPr/>
          <a:lstStyle/>
          <a:p>
            <a:r>
              <a:rPr lang="ru-RU" sz="3600" b="1" dirty="0" smtClean="0"/>
              <a:t>Организация РППС ДОУ:</a:t>
            </a:r>
            <a:endParaRPr lang="ru-RU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6603" y="818866"/>
            <a:ext cx="112957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r>
              <a:rPr lang="ru-RU" dirty="0" smtClean="0"/>
              <a:t>Образовательная среда,  представлена материалами</a:t>
            </a:r>
            <a:r>
              <a:rPr lang="ru-RU" dirty="0"/>
              <a:t>, оборудованием и инвентарем</a:t>
            </a:r>
            <a:r>
              <a:rPr lang="ru-RU" dirty="0" smtClean="0"/>
              <a:t>, приобретенным в ближайшие два года,  </a:t>
            </a:r>
            <a:r>
              <a:rPr lang="ru-RU" dirty="0"/>
              <a:t>для развития детей дошкольного возраста в соответствии с </a:t>
            </a:r>
            <a:r>
              <a:rPr lang="ru-RU" dirty="0" smtClean="0"/>
              <a:t>принципами ФГОС ДО, </a:t>
            </a:r>
            <a:r>
              <a:rPr lang="ru-RU" dirty="0"/>
              <a:t>охраны и укрепления их здоровья, учёта особенностей и коррекции недостатков </a:t>
            </a:r>
            <a:r>
              <a:rPr lang="ru-RU" dirty="0" smtClean="0"/>
              <a:t>развития детей.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0" y="2019195"/>
            <a:ext cx="1884856" cy="1917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73" y="2240339"/>
            <a:ext cx="1986109" cy="20051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915" y="4184711"/>
            <a:ext cx="1503236" cy="11238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141" y="3304228"/>
            <a:ext cx="1986740" cy="16457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329" y="1692434"/>
            <a:ext cx="2312114" cy="14786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14" y="4554343"/>
            <a:ext cx="2101952" cy="20130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6341" y="1990298"/>
            <a:ext cx="1637542" cy="23326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002" y="4593074"/>
            <a:ext cx="2278887" cy="19993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282" y="4557504"/>
            <a:ext cx="2470674" cy="20188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276" y="2299893"/>
            <a:ext cx="2568903" cy="17691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7" y="5458588"/>
            <a:ext cx="1477636" cy="12646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000" y="4554343"/>
            <a:ext cx="1713285" cy="19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4497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2748" y="191278"/>
            <a:ext cx="9694460" cy="813934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Наши достижения в 2016 г.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9873904" y="5238878"/>
            <a:ext cx="429388" cy="316317"/>
          </a:xfrm>
        </p:spPr>
        <p:txBody>
          <a:bodyPr/>
          <a:lstStyle/>
          <a:p>
            <a:endParaRPr lang="ru-RU" sz="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510" y="1417637"/>
            <a:ext cx="1866660" cy="2768878"/>
          </a:xfrm>
          <a:prstGeom prst="rect">
            <a:avLst/>
          </a:prstGeom>
        </p:spPr>
      </p:pic>
      <p:pic>
        <p:nvPicPr>
          <p:cNvPr id="6" name="Рисунок 5" descr="D:\DCIM\100OLYMP\P32517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496" y="1417637"/>
            <a:ext cx="1796441" cy="2604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390" y="1417637"/>
            <a:ext cx="1871420" cy="2663043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683" y="3956377"/>
            <a:ext cx="1924188" cy="26324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77" y="1417638"/>
            <a:ext cx="1816743" cy="26049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3904" y="1456507"/>
            <a:ext cx="1955657" cy="26911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53" y="3922668"/>
            <a:ext cx="1889975" cy="2632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91" y="3990911"/>
            <a:ext cx="1869161" cy="2589728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258375"/>
              </p:ext>
            </p:extLst>
          </p:nvPr>
        </p:nvGraphicFramePr>
        <p:xfrm>
          <a:off x="9307773" y="3868098"/>
          <a:ext cx="2019869" cy="2672040"/>
        </p:xfrm>
        <a:graphic>
          <a:graphicData uri="http://schemas.openxmlformats.org/drawingml/2006/table">
            <a:tbl>
              <a:tblPr firstRow="1" firstCol="1" bandRow="1"/>
              <a:tblGrid>
                <a:gridCol w="2019869"/>
              </a:tblGrid>
              <a:tr h="8986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n w="6731" cap="flat" cmpd="sng" algn="ctr">
                            <a:solidFill>
                              <a:srgbClr val="FFFFFF"/>
                            </a:solidFill>
                            <a:prstDash val="solid"/>
                            <a:round/>
                          </a:ln>
                          <a:solidFill>
                            <a:srgbClr val="C00000"/>
                          </a:solidFill>
                          <a:effectLst>
                            <a:outerShdw dist="38100" dir="2700000" algn="bl">
                              <a:schemeClr val="accent5"/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Участники «Бархатного сезона» 2016г</a:t>
                      </a:r>
                      <a:r>
                        <a:rPr lang="ru-RU" sz="2000" b="1" dirty="0">
                          <a:ln w="11113" cap="flat" cmpd="sng" algn="ctr">
                            <a:solidFill>
                              <a:srgbClr val="ED7D31"/>
                            </a:solidFill>
                            <a:prstDash val="solid"/>
                            <a:round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</a:tr>
              <a:tr h="16936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n w="6604" cap="flat" cmpd="sng" algn="ctr">
                            <a:solidFill>
                              <a:srgbClr val="ED7D31"/>
                            </a:solidFill>
                            <a:prstDash val="solid"/>
                            <a:round/>
                          </a:ln>
                          <a:solidFill>
                            <a:srgbClr val="C00000"/>
                          </a:solidFill>
                          <a:effectLst>
                            <a:outerShdw dist="38100" dir="2700000" algn="tl">
                              <a:schemeClr val="accent2"/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Участники конкурса педагогических работников ДОО «Работаем по новым стандартам»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921661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826" y="0"/>
            <a:ext cx="9148550" cy="4094329"/>
          </a:xfrm>
        </p:spPr>
        <p:txBody>
          <a:bodyPr/>
          <a:lstStyle/>
          <a:p>
            <a:r>
              <a:rPr lang="ru-RU" sz="7200" b="1" i="1" dirty="0" smtClean="0">
                <a:solidFill>
                  <a:srgbClr val="FF0000"/>
                </a:solidFill>
              </a:rPr>
              <a:t/>
            </a:r>
            <a:br>
              <a:rPr lang="ru-RU" sz="7200" b="1" i="1" dirty="0" smtClean="0">
                <a:solidFill>
                  <a:srgbClr val="FF0000"/>
                </a:solidFill>
              </a:rPr>
            </a:br>
            <a:r>
              <a:rPr lang="ru-RU" sz="8800" b="1" i="1" dirty="0" smtClean="0">
                <a:solidFill>
                  <a:srgbClr val="FF0000"/>
                </a:solidFill>
              </a:rPr>
              <a:t>Творческих всем успехов,</a:t>
            </a:r>
            <a:br>
              <a:rPr lang="ru-RU" sz="8800" b="1" i="1" dirty="0" smtClean="0">
                <a:solidFill>
                  <a:srgbClr val="FF0000"/>
                </a:solidFill>
              </a:rPr>
            </a:br>
            <a:r>
              <a:rPr lang="ru-RU" sz="8800" b="1" i="1" dirty="0" smtClean="0">
                <a:solidFill>
                  <a:srgbClr val="FF0000"/>
                </a:solidFill>
              </a:rPr>
              <a:t> коллеги!!</a:t>
            </a:r>
            <a:endParaRPr lang="ru-RU" sz="8800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463" y="3698543"/>
            <a:ext cx="3974859" cy="28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9468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305" y="506650"/>
            <a:ext cx="10972800" cy="6003332"/>
          </a:xfrm>
        </p:spPr>
        <p:txBody>
          <a:bodyPr/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95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компенсирующего </a:t>
            </a:r>
            <a:r>
              <a:rPr lang="ru-RU" sz="2800" dirty="0" smtClean="0">
                <a:solidFill>
                  <a:srgbClr val="00295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вида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муниципального образования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Новороссийск </a:t>
            </a:r>
            <a:b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353900, Российская Федерация, Краснодарский край, город Новороссийск, улица Губернского – 22, улица Мира –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14/4</a:t>
            </a:r>
            <a:b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Лицензия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№ 06356 от 25.08.2014г.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8(8617)64-45-30, 8(8617)61-05-23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Электронный адрес: </a:t>
            </a:r>
            <a:r>
              <a:rPr lang="ru-RU" sz="28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8617644530@</a:t>
            </a:r>
            <a:r>
              <a:rPr lang="en-US" sz="2800" u="sng" dirty="0">
                <a:solidFill>
                  <a:srgbClr val="0000FF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mail</a:t>
            </a:r>
            <a:r>
              <a:rPr lang="ru-RU" sz="28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u="sng" dirty="0" err="1" smtClean="0">
                <a:solidFill>
                  <a:srgbClr val="0000FF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Сайт ОО: </a:t>
            </a:r>
            <a:r>
              <a:rPr lang="en-US" sz="2800" u="sng" dirty="0" smtClean="0">
                <a:solidFill>
                  <a:srgbClr val="0000FF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dou5.d61.ru</a:t>
            </a:r>
            <a:br>
              <a:rPr lang="en-US" sz="2800" u="sng" dirty="0" smtClean="0">
                <a:solidFill>
                  <a:srgbClr val="0000FF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Организационно-правовая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форма: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Режим работы: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с7-00 до 9-00 (с двенадцатичасовым пребыванием).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7897600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7"/>
            <a:ext cx="11887200" cy="6583363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03831"/>
              </p:ext>
            </p:extLst>
          </p:nvPr>
        </p:nvGraphicFramePr>
        <p:xfrm>
          <a:off x="4353637" y="3452885"/>
          <a:ext cx="7274255" cy="312265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903829"/>
                <a:gridCol w="746851"/>
                <a:gridCol w="1003205"/>
                <a:gridCol w="1269242"/>
                <a:gridCol w="1351128"/>
              </a:tblGrid>
              <a:tr h="11054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Возрастные группы</a:t>
                      </a:r>
                      <a:endParaRPr lang="ru-RU" sz="1800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Кол-во групп</a:t>
                      </a:r>
                      <a:endParaRPr lang="ru-RU" sz="1800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мест</a:t>
                      </a:r>
                      <a:endParaRPr lang="ru-RU" sz="1800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Фактически на начало </a:t>
                      </a:r>
                      <a:r>
                        <a:rPr lang="ru-RU" sz="1800" b="1" dirty="0" smtClean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  </a:t>
                      </a:r>
                      <a:endParaRPr lang="ru-RU" sz="1800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Фактически </a:t>
                      </a:r>
                      <a:r>
                        <a:rPr lang="ru-RU" sz="1800" b="1" dirty="0" smtClean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конец года</a:t>
                      </a: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0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детей  </a:t>
                      </a:r>
                      <a:r>
                        <a:rPr lang="en-US" sz="180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80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этапа обуч.</a:t>
                      </a:r>
                      <a:endParaRPr lang="ru-RU" sz="180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000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00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00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7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детей  </a:t>
                      </a:r>
                      <a:r>
                        <a:rPr lang="en-US" sz="180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80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этапа обуч.</a:t>
                      </a:r>
                      <a:endParaRPr lang="ru-RU" sz="180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2000" dirty="0" smtClean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000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000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2000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68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кратковременного пребывания</a:t>
                      </a:r>
                      <a:endParaRPr lang="ru-RU" sz="180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200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31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800" b="1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200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200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2000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23961" y="50701"/>
            <a:ext cx="11639277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90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90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90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90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90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90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90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90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90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0575" algn="l"/>
              </a:tabLst>
            </a:pPr>
            <a:r>
              <a:rPr kumimoji="0" lang="ru-RU" altLang="ru-RU" sz="40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 воспитанников ДОУ</a:t>
            </a:r>
            <a:endParaRPr kumimoji="0" lang="ru-RU" altLang="ru-RU" sz="4000" b="1" i="1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0575" algn="l"/>
              </a:tabLst>
            </a:pPr>
            <a:r>
              <a:rPr kumimoji="0" lang="ru-RU" altLang="ru-RU" sz="24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kumimoji="0" lang="ru-RU" altLang="ru-RU" sz="24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детском саду две возрастных группы с  ЗПР:</a:t>
            </a:r>
            <a:endParaRPr kumimoji="0" lang="ru-RU" altLang="ru-RU" sz="2400" b="0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0575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Группа детей </a:t>
            </a: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этапа обучения- с 5-6 лет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0575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Группа детей </a:t>
            </a: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этапа обучения – с 6-7 лет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0575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kumimoji="0" lang="ru-RU" altLang="ru-RU" sz="24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Две возрастных группы с ОНР:</a:t>
            </a:r>
            <a:endParaRPr kumimoji="0" lang="ru-RU" altLang="ru-RU" sz="2400" b="0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0575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Группа детей </a:t>
            </a: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этапа обучения- с 5-6 лет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0575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Группа детей </a:t>
            </a: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этапа обучения – с 6-7 лет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0575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24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Две группы кратковременного пребывания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с 4 -7 лет, которые посещают дети с ЗПР.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0575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0575" algn="l"/>
              </a:tabLst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50428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0878" y="1610436"/>
            <a:ext cx="9921923" cy="4217158"/>
          </a:xfrm>
        </p:spPr>
        <p:txBody>
          <a:bodyPr/>
          <a:lstStyle/>
          <a:p>
            <a:pPr algn="l">
              <a:spcAft>
                <a:spcPts val="0"/>
              </a:spcAft>
            </a:pPr>
            <a:r>
              <a:rPr lang="ru-RU" sz="4000" b="1" dirty="0" smtClean="0">
                <a:ln w="12700" cap="flat" cmpd="sng" algn="ctr">
                  <a:solidFill>
                    <a:srgbClr val="8064A2"/>
                  </a:solidFill>
                  <a:prstDash val="solid"/>
                  <a:round/>
                </a:ln>
                <a:gradFill>
                  <a:gsLst>
                    <a:gs pos="0">
                      <a:srgbClr val="8064A2"/>
                    </a:gs>
                    <a:gs pos="4000">
                      <a:srgbClr val="B3A2C7"/>
                    </a:gs>
                    <a:gs pos="87000">
                      <a:srgbClr val="E6E0EC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Характеристика контингента родителей</a:t>
            </a:r>
            <a:r>
              <a:rPr lang="ru-RU" sz="2400" b="1" dirty="0">
                <a:ln w="12700" cap="flat" cmpd="sng" algn="ctr">
                  <a:solidFill>
                    <a:srgbClr val="8064A2"/>
                  </a:solidFill>
                  <a:prstDash val="solid"/>
                  <a:round/>
                </a:ln>
                <a:gradFill>
                  <a:gsLst>
                    <a:gs pos="0">
                      <a:srgbClr val="8064A2"/>
                    </a:gs>
                    <a:gs pos="4000">
                      <a:srgbClr val="B3A2C7"/>
                    </a:gs>
                    <a:gs pos="87000">
                      <a:srgbClr val="E6E0EC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ln w="12700" cap="flat" cmpd="sng" algn="ctr">
                  <a:solidFill>
                    <a:srgbClr val="8064A2"/>
                  </a:solidFill>
                  <a:prstDash val="solid"/>
                  <a:round/>
                </a:ln>
                <a:gradFill>
                  <a:gsLst>
                    <a:gs pos="0">
                      <a:srgbClr val="8064A2"/>
                    </a:gs>
                    <a:gs pos="4000">
                      <a:srgbClr val="B3A2C7"/>
                    </a:gs>
                    <a:gs pos="87000">
                      <a:srgbClr val="E6E0EC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12700" cap="flat" cmpd="sng" algn="ctr">
                  <a:solidFill>
                    <a:srgbClr val="8064A2"/>
                  </a:solidFill>
                  <a:prstDash val="solid"/>
                  <a:round/>
                </a:ln>
                <a:gradFill>
                  <a:gsLst>
                    <a:gs pos="0">
                      <a:srgbClr val="8064A2"/>
                    </a:gs>
                    <a:gs pos="4000">
                      <a:srgbClr val="B3A2C7"/>
                    </a:gs>
                    <a:gs pos="87000">
                      <a:srgbClr val="E6E0EC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сфере занятости</a:t>
            </a:r>
            <a:r>
              <a:rPr lang="ru-RU" sz="26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                         многодетные:</a:t>
            </a:r>
            <a:r>
              <a:rPr lang="ru-RU" sz="2600" dirty="0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600" dirty="0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600" dirty="0" smtClean="0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промышленность  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8 -8%                        5 семей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военнослужащие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7 –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7%                     </a:t>
            </a:r>
            <a:r>
              <a:rPr lang="ru-RU" sz="26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имеющие детей инвалидов:</a:t>
            </a:r>
            <a:r>
              <a:rPr lang="ru-RU" sz="2600" b="1" dirty="0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600" b="1" dirty="0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госслужащие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4 -4%                                  14 семей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торговля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14%                                 </a:t>
            </a:r>
            <a:r>
              <a:rPr lang="ru-RU" sz="26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социальному составу</a:t>
            </a:r>
            <a:r>
              <a:rPr lang="ru-RU" sz="26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4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4%                                  </a:t>
            </a:r>
            <a:r>
              <a:rPr lang="ru-RU" sz="2400" b="1" dirty="0">
                <a:solidFill>
                  <a:srgbClr val="00295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полные - </a:t>
            </a:r>
            <a:r>
              <a:rPr lang="ru-RU" sz="2400" b="1" dirty="0" smtClean="0">
                <a:solidFill>
                  <a:srgbClr val="00295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8- 8%                                </a:t>
            </a:r>
            <a:r>
              <a:rPr lang="ru-RU" sz="2400" b="1" dirty="0" smtClean="0">
                <a:solidFill>
                  <a:srgbClr val="00295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неполные </a:t>
            </a:r>
            <a:r>
              <a:rPr lang="ru-RU" sz="2400" b="1" dirty="0">
                <a:solidFill>
                  <a:srgbClr val="00295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solidFill>
                  <a:srgbClr val="00295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безработные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20- 21%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другие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35%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</a:t>
            </a:r>
            <a:r>
              <a:rPr lang="ru-RU" sz="26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уровню образования:</a:t>
            </a:r>
            <a:r>
              <a:rPr lang="ru-RU" sz="2600" dirty="0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600" dirty="0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высшее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39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40%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среднее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образования –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–10%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32" y="3916909"/>
            <a:ext cx="3721291" cy="279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4416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332" y="286603"/>
            <a:ext cx="11505062" cy="859809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ln w="12700" cap="flat" cmpd="sng" algn="ctr">
                  <a:solidFill>
                    <a:srgbClr val="8064A2"/>
                  </a:solidFill>
                  <a:prstDash val="solid"/>
                  <a:round/>
                </a:ln>
                <a:gradFill>
                  <a:gsLst>
                    <a:gs pos="0">
                      <a:srgbClr val="8064A2"/>
                    </a:gs>
                    <a:gs pos="4000">
                      <a:srgbClr val="B3A2C7"/>
                    </a:gs>
                    <a:gs pos="87000">
                      <a:srgbClr val="E6E0EC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Характеристика педагогического коллектива</a:t>
            </a:r>
            <a:r>
              <a:rPr lang="ru-RU" sz="4000" b="1" dirty="0" smtClean="0">
                <a:ln w="12700" cap="flat" cmpd="sng" algn="ctr">
                  <a:solidFill>
                    <a:srgbClr val="8064A2"/>
                  </a:solidFill>
                  <a:prstDash val="solid"/>
                  <a:round/>
                </a:ln>
                <a:gradFill>
                  <a:gsLst>
                    <a:gs pos="0">
                      <a:srgbClr val="8064A2"/>
                    </a:gs>
                    <a:gs pos="4000">
                      <a:srgbClr val="B3A2C7"/>
                    </a:gs>
                    <a:gs pos="87000">
                      <a:srgbClr val="E6E0EC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4000" b="1" dirty="0" smtClean="0">
                <a:ln w="12700" cap="flat" cmpd="sng" algn="ctr">
                  <a:solidFill>
                    <a:srgbClr val="8064A2"/>
                  </a:solidFill>
                  <a:prstDash val="solid"/>
                  <a:round/>
                </a:ln>
                <a:gradFill>
                  <a:gsLst>
                    <a:gs pos="0">
                      <a:srgbClr val="8064A2"/>
                    </a:gs>
                    <a:gs pos="4000">
                      <a:srgbClr val="B3A2C7"/>
                    </a:gs>
                    <a:gs pos="87000">
                      <a:srgbClr val="E6E0EC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679206" y="902659"/>
          <a:ext cx="5618695" cy="2884390"/>
        </p:xfrm>
        <a:graphic>
          <a:graphicData uri="http://schemas.openxmlformats.org/drawingml/2006/table">
            <a:tbl>
              <a:tblPr firstRow="1" firstCol="1" bandRow="1"/>
              <a:tblGrid>
                <a:gridCol w="3306695"/>
                <a:gridCol w="2312000"/>
              </a:tblGrid>
              <a:tr h="393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</a:t>
                      </a:r>
                      <a:endParaRPr lang="ru-RU" sz="2000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человек</a:t>
                      </a:r>
                      <a:endParaRPr lang="ru-RU" sz="2000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Заведующая</a:t>
                      </a:r>
                      <a:endParaRPr lang="ru-RU" sz="1800" b="1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Старший воспитатель</a:t>
                      </a:r>
                      <a:endParaRPr lang="ru-RU" sz="1800" b="1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Воспитатели</a:t>
                      </a:r>
                      <a:endParaRPr lang="ru-RU" sz="1800" b="1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Музыкальный руководитель</a:t>
                      </a:r>
                      <a:endParaRPr lang="ru-RU" sz="1800" b="1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логопед</a:t>
                      </a:r>
                      <a:endParaRPr lang="ru-RU" sz="1800" b="1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дефектолог</a:t>
                      </a:r>
                      <a:endParaRPr lang="ru-RU" sz="1800" b="1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 психолог</a:t>
                      </a:r>
                      <a:endParaRPr lang="ru-RU" sz="1800" b="1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педагогов</a:t>
                      </a:r>
                      <a:endParaRPr lang="ru-RU" sz="1800" b="1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b="1" dirty="0">
                        <a:solidFill>
                          <a:srgbClr val="00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091233" y="902659"/>
            <a:ext cx="3512757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4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 педагогов:</a:t>
            </a:r>
            <a:endParaRPr lang="ru-RU" sz="2400" dirty="0">
              <a:solidFill>
                <a:srgbClr val="0099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/>
          </p:nvPr>
        </p:nvGraphicFramePr>
        <p:xfrm>
          <a:off x="6725004" y="1446663"/>
          <a:ext cx="4957480" cy="238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/>
          <p:cNvGraphicFramePr/>
          <p:nvPr>
            <p:extLst/>
          </p:nvPr>
        </p:nvGraphicFramePr>
        <p:xfrm>
          <a:off x="6099468" y="3752054"/>
          <a:ext cx="5583016" cy="3105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47" y="4012442"/>
            <a:ext cx="4721012" cy="26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6313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586" y="146479"/>
            <a:ext cx="10972800" cy="1143000"/>
          </a:xfrm>
        </p:spPr>
        <p:txBody>
          <a:bodyPr/>
          <a:lstStyle/>
          <a:p>
            <a:r>
              <a:rPr lang="ru-RU" sz="4000" b="1" dirty="0">
                <a:ln w="12700" cap="flat" cmpd="sng" algn="ctr">
                  <a:solidFill>
                    <a:srgbClr val="8064A2"/>
                  </a:solidFill>
                  <a:prstDash val="solid"/>
                  <a:round/>
                </a:ln>
                <a:gradFill>
                  <a:gsLst>
                    <a:gs pos="0">
                      <a:srgbClr val="8064A2"/>
                    </a:gs>
                    <a:gs pos="4000">
                      <a:srgbClr val="B3A2C7"/>
                    </a:gs>
                    <a:gs pos="87000">
                      <a:srgbClr val="E6E0EC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управления МБДОУ д/сад № </a:t>
            </a:r>
            <a:r>
              <a:rPr lang="ru-RU" sz="4000" b="1" dirty="0" smtClean="0">
                <a:ln w="12700" cap="flat" cmpd="sng" algn="ctr">
                  <a:solidFill>
                    <a:srgbClr val="8064A2"/>
                  </a:solidFill>
                  <a:prstDash val="solid"/>
                  <a:round/>
                </a:ln>
                <a:gradFill>
                  <a:gsLst>
                    <a:gs pos="0">
                      <a:srgbClr val="8064A2"/>
                    </a:gs>
                    <a:gs pos="4000">
                      <a:srgbClr val="B3A2C7"/>
                    </a:gs>
                    <a:gs pos="87000">
                      <a:srgbClr val="E6E0EC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/>
          </a:p>
        </p:txBody>
      </p:sp>
      <p:graphicFrame>
        <p:nvGraphicFramePr>
          <p:cNvPr id="39" name="Объект 3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2558332"/>
              </p:ext>
            </p:extLst>
          </p:nvPr>
        </p:nvGraphicFramePr>
        <p:xfrm>
          <a:off x="4157003" y="1397032"/>
          <a:ext cx="3369213" cy="521843"/>
        </p:xfrm>
        <a:graphic>
          <a:graphicData uri="http://schemas.openxmlformats.org/drawingml/2006/table">
            <a:tbl>
              <a:tblPr/>
              <a:tblGrid>
                <a:gridCol w="336921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0" name="Таблица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016417"/>
              </p:ext>
            </p:extLst>
          </p:nvPr>
        </p:nvGraphicFramePr>
        <p:xfrm>
          <a:off x="1452489" y="2266600"/>
          <a:ext cx="8778239" cy="391351"/>
        </p:xfrm>
        <a:graphic>
          <a:graphicData uri="http://schemas.openxmlformats.org/drawingml/2006/table">
            <a:tbl>
              <a:tblPr/>
              <a:tblGrid>
                <a:gridCol w="3902095"/>
                <a:gridCol w="926870"/>
                <a:gridCol w="394927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Административный совет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Педагогический совет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122687"/>
              </p:ext>
            </p:extLst>
          </p:nvPr>
        </p:nvGraphicFramePr>
        <p:xfrm>
          <a:off x="745586" y="3041269"/>
          <a:ext cx="10128739" cy="3575107"/>
        </p:xfrm>
        <a:graphic>
          <a:graphicData uri="http://schemas.openxmlformats.org/drawingml/2006/table">
            <a:tbl>
              <a:tblPr/>
              <a:tblGrid>
                <a:gridCol w="481861"/>
                <a:gridCol w="263728"/>
                <a:gridCol w="534573"/>
                <a:gridCol w="282873"/>
                <a:gridCol w="405370"/>
                <a:gridCol w="531731"/>
                <a:gridCol w="522634"/>
                <a:gridCol w="259987"/>
                <a:gridCol w="485231"/>
                <a:gridCol w="305291"/>
                <a:gridCol w="483210"/>
                <a:gridCol w="460841"/>
                <a:gridCol w="447954"/>
                <a:gridCol w="424576"/>
                <a:gridCol w="601482"/>
                <a:gridCol w="332586"/>
                <a:gridCol w="524657"/>
                <a:gridCol w="259987"/>
                <a:gridCol w="480175"/>
                <a:gridCol w="432664"/>
                <a:gridCol w="576213"/>
                <a:gridCol w="500395"/>
                <a:gridCol w="530720"/>
              </a:tblGrid>
              <a:tr h="3575107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Заведующий хозяйством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воспитатель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Председатель ПК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Старшая медсестра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Ответственный по ОТ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Педагог-психолог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Творческая группа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Музыкальные рук-ли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Логопеды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Дефектологи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ПМПк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7" name="Rectangle 41"/>
          <p:cNvSpPr>
            <a:spLocks noChangeArrowheads="1"/>
          </p:cNvSpPr>
          <p:nvPr/>
        </p:nvSpPr>
        <p:spPr bwMode="auto">
          <a:xfrm>
            <a:off x="2717043" y="430006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8" name="Rectangle 42"/>
          <p:cNvSpPr>
            <a:spLocks noChangeArrowheads="1"/>
          </p:cNvSpPr>
          <p:nvPr/>
        </p:nvSpPr>
        <p:spPr bwMode="auto">
          <a:xfrm>
            <a:off x="2717043" y="475726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" name="Rectangle 43"/>
          <p:cNvSpPr>
            <a:spLocks noChangeArrowheads="1"/>
          </p:cNvSpPr>
          <p:nvPr/>
        </p:nvSpPr>
        <p:spPr bwMode="auto">
          <a:xfrm>
            <a:off x="2717043" y="521446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62" name="Прямая со стрелкой 61"/>
          <p:cNvCxnSpPr/>
          <p:nvPr/>
        </p:nvCxnSpPr>
        <p:spPr>
          <a:xfrm>
            <a:off x="6836898" y="1918875"/>
            <a:ext cx="436099" cy="3477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H="1">
            <a:off x="4768948" y="1918875"/>
            <a:ext cx="759655" cy="3477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H="1">
            <a:off x="1167618" y="2757268"/>
            <a:ext cx="393896" cy="1547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H="1">
            <a:off x="1800665" y="2657951"/>
            <a:ext cx="464233" cy="3833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flipH="1">
            <a:off x="2489982" y="2757268"/>
            <a:ext cx="227061" cy="2840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 flipH="1">
            <a:off x="3545058" y="2698369"/>
            <a:ext cx="84407" cy="2715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 flipH="1">
            <a:off x="4262511" y="2713840"/>
            <a:ext cx="28135" cy="2806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>
            <a:off x="4909625" y="2729312"/>
            <a:ext cx="126609" cy="3858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 flipH="1">
            <a:off x="6184508" y="2693631"/>
            <a:ext cx="427307" cy="2437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 flipH="1">
            <a:off x="5174933" y="2584069"/>
            <a:ext cx="1057053" cy="4104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 flipH="1">
            <a:off x="7054947" y="2713840"/>
            <a:ext cx="173869" cy="2560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/>
          <p:nvPr/>
        </p:nvCxnSpPr>
        <p:spPr>
          <a:xfrm flipH="1">
            <a:off x="7793504" y="2684635"/>
            <a:ext cx="74841" cy="2852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/>
          <p:nvPr/>
        </p:nvCxnSpPr>
        <p:spPr>
          <a:xfrm>
            <a:off x="8454685" y="2652133"/>
            <a:ext cx="126607" cy="3177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>
            <a:off x="9200273" y="2684635"/>
            <a:ext cx="351690" cy="3210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>
            <a:off x="9954430" y="2704681"/>
            <a:ext cx="540068" cy="3009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360458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0125" y="274638"/>
            <a:ext cx="12342124" cy="780439"/>
          </a:xfrm>
        </p:spPr>
        <p:txBody>
          <a:bodyPr/>
          <a:lstStyle/>
          <a:p>
            <a:r>
              <a:rPr lang="ru-RU" sz="4000" b="1" dirty="0">
                <a:ln w="12700" cap="flat" cmpd="sng" algn="ctr">
                  <a:solidFill>
                    <a:srgbClr val="8064A2"/>
                  </a:solidFill>
                  <a:prstDash val="solid"/>
                  <a:round/>
                </a:ln>
                <a:gradFill>
                  <a:gsLst>
                    <a:gs pos="0">
                      <a:srgbClr val="8064A2"/>
                    </a:gs>
                    <a:gs pos="4000">
                      <a:srgbClr val="B3A2C7"/>
                    </a:gs>
                    <a:gs pos="87000">
                      <a:srgbClr val="E6E0EC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управления МБДОУ д/сад № 5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3657601" y="1167621"/>
            <a:ext cx="4220307" cy="101287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Заведующая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062110" y="2206178"/>
            <a:ext cx="3812345" cy="99880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Педагогический совет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776454" y="3640177"/>
            <a:ext cx="5120639" cy="106914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Общее собрание трудового коллектива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1202788" y="5152294"/>
            <a:ext cx="3530991" cy="95660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Профсоюзный </a:t>
            </a:r>
            <a:r>
              <a:rPr lang="ru-RU" sz="2400" b="1" dirty="0">
                <a:solidFill>
                  <a:srgbClr val="7030A0"/>
                </a:solidFill>
              </a:rPr>
              <a:t>к</a:t>
            </a:r>
            <a:r>
              <a:rPr lang="ru-RU" sz="2400" b="1" dirty="0" smtClean="0">
                <a:solidFill>
                  <a:srgbClr val="7030A0"/>
                </a:solidFill>
              </a:rPr>
              <a:t>омитет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8285870" y="1899140"/>
            <a:ext cx="3305908" cy="104100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Родительский комитет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6295292" y="3095053"/>
            <a:ext cx="4965895" cy="109024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Общее родительское собрание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154616" y="4526280"/>
            <a:ext cx="3988191" cy="111838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Групповое родительское  собрание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4332848" y="5850401"/>
            <a:ext cx="4121833" cy="99177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Попечительский совет</a:t>
            </a:r>
            <a:endParaRPr lang="ru-RU" sz="2400" b="1" dirty="0">
              <a:solidFill>
                <a:srgbClr val="7030A0"/>
              </a:solidFill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 flipH="1">
            <a:off x="3115995" y="2030290"/>
            <a:ext cx="998806" cy="1266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7920111" y="1753184"/>
            <a:ext cx="858129" cy="2725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2074039" y="3158197"/>
            <a:ext cx="1153551" cy="3534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2426675" y="4709321"/>
            <a:ext cx="1041011" cy="4747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9145469" y="2927041"/>
            <a:ext cx="829994" cy="181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8069578" y="4237973"/>
            <a:ext cx="770206" cy="2356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6561472" y="5625365"/>
            <a:ext cx="1062113" cy="2206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23942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708001"/>
          </a:xfrm>
        </p:spPr>
        <p:txBody>
          <a:bodyPr/>
          <a:lstStyle/>
          <a:p>
            <a:r>
              <a:rPr lang="ru-RU" sz="3200" b="1" i="1" dirty="0" smtClean="0"/>
              <a:t>ДОУ работает по двум образовательным программам:</a:t>
            </a:r>
            <a:endParaRPr lang="ru-RU" sz="3200" b="1" i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586852" y="1129100"/>
          <a:ext cx="11000096" cy="2264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0048"/>
                <a:gridCol w="5500048"/>
              </a:tblGrid>
              <a:tr h="44787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FF66CC"/>
                          </a:solidFill>
                        </a:rPr>
                        <a:t>Группы детей с ОНР</a:t>
                      </a:r>
                      <a:endParaRPr lang="ru-RU" sz="2400" b="1" i="1" dirty="0">
                        <a:solidFill>
                          <a:srgbClr val="FF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FF66CC"/>
                          </a:solidFill>
                        </a:rPr>
                        <a:t>Группы детей с ЗПР</a:t>
                      </a:r>
                      <a:endParaRPr lang="ru-RU" sz="2400" b="1" i="1" dirty="0">
                        <a:solidFill>
                          <a:srgbClr val="FF66CC"/>
                        </a:solidFill>
                      </a:endParaRPr>
                    </a:p>
                  </a:txBody>
                  <a:tcPr/>
                </a:tc>
              </a:tr>
              <a:tr h="18076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Комплексная образовательная программа  дошкольного образования для детей с тяжелыми нарушениями речи (общим недоразвитием речи) – Н.В. </a:t>
                      </a:r>
                      <a:r>
                        <a:rPr lang="ru-RU" sz="1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Нищева</a:t>
                      </a:r>
                      <a:r>
                        <a:rPr lang="ru-RU" sz="1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-3-е изд., </a:t>
                      </a:r>
                      <a:r>
                        <a:rPr lang="ru-RU" sz="1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испр</a:t>
                      </a:r>
                      <a:r>
                        <a:rPr lang="ru-RU" sz="1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и переработанное в соответствии с ФГОС ДО. – СПб.: ООО «ИЗДАТЕЛЬСТВО «ДЕТСТВО-ПРЕСС», 2015г.</a:t>
                      </a:r>
                      <a:endParaRPr lang="ru-RU" sz="18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Программа воспитания и обучения дошкольников с задержкой психического развития/ Л.Б. </a:t>
                      </a:r>
                      <a:r>
                        <a:rPr lang="ru-RU" sz="1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Баряева</a:t>
                      </a:r>
                      <a:r>
                        <a:rPr lang="ru-RU" sz="1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И.Г. Вечканова, О.П. </a:t>
                      </a:r>
                      <a:r>
                        <a:rPr lang="ru-RU" sz="1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Гаврилушкина</a:t>
                      </a:r>
                      <a:r>
                        <a:rPr lang="ru-RU" sz="1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др.; Под ред. Л.Б. </a:t>
                      </a:r>
                      <a:r>
                        <a:rPr lang="ru-RU" sz="1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Баряевой</a:t>
                      </a:r>
                      <a:r>
                        <a:rPr lang="ru-RU" sz="1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Е.А. Логиновой.- СПб.: ЦДК </a:t>
                      </a:r>
                      <a:r>
                        <a:rPr lang="ru-RU" sz="1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поф</a:t>
                      </a:r>
                      <a:r>
                        <a:rPr lang="ru-RU" sz="1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Л.Б. </a:t>
                      </a:r>
                      <a:r>
                        <a:rPr lang="ru-RU" sz="1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Баряевой</a:t>
                      </a:r>
                      <a:r>
                        <a:rPr lang="ru-RU" sz="1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2010. </a:t>
                      </a:r>
                      <a:endParaRPr lang="ru-RU" sz="18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41195" y="3540437"/>
            <a:ext cx="11423176" cy="2748445"/>
          </a:xfrm>
          <a:prstGeom prst="rect">
            <a:avLst/>
          </a:prstGeom>
          <a:solidFill>
            <a:srgbClr val="C4FAFA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ln w="6604" cap="flat" cmpd="sng" algn="ctr">
                  <a:solidFill>
                    <a:srgbClr val="C0504D"/>
                  </a:solidFill>
                  <a:prstDash val="solid"/>
                  <a:round/>
                </a:ln>
                <a:solidFill>
                  <a:srgbClr val="FF66CC"/>
                </a:solidFill>
                <a:effectLst>
                  <a:outerShdw dist="38100" dir="2700000" algn="tl">
                    <a:srgbClr val="C0504D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Годовые задачи МБДОУ № </a:t>
            </a:r>
            <a:r>
              <a:rPr lang="ru-RU" sz="2400" b="1" dirty="0" smtClean="0">
                <a:ln w="6604" cap="flat" cmpd="sng" algn="ctr">
                  <a:solidFill>
                    <a:srgbClr val="C0504D"/>
                  </a:solidFill>
                  <a:prstDash val="solid"/>
                  <a:round/>
                </a:ln>
                <a:solidFill>
                  <a:srgbClr val="FF66CC"/>
                </a:solidFill>
                <a:effectLst>
                  <a:outerShdw dist="38100" dir="2700000" algn="tl">
                    <a:srgbClr val="C0504D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400" b="1" dirty="0">
                <a:ln w="6604" cap="flat" cmpd="sng" algn="ctr">
                  <a:solidFill>
                    <a:srgbClr val="C0504D"/>
                  </a:solidFill>
                  <a:prstDash val="solid"/>
                  <a:round/>
                </a:ln>
                <a:solidFill>
                  <a:srgbClr val="FF66CC"/>
                </a:solidFill>
                <a:effectLst>
                  <a:outerShdw dist="38100" dir="2700000" algn="tl">
                    <a:srgbClr val="C0504D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 smtClean="0">
                <a:ln w="6604" cap="flat" cmpd="sng" algn="ctr">
                  <a:solidFill>
                    <a:srgbClr val="C0504D"/>
                  </a:solidFill>
                  <a:prstDash val="solid"/>
                  <a:round/>
                </a:ln>
                <a:solidFill>
                  <a:srgbClr val="FF66CC"/>
                </a:solidFill>
                <a:effectLst>
                  <a:outerShdw dist="38100" dir="2700000" algn="tl">
                    <a:srgbClr val="C0504D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2015- 2016 </a:t>
            </a:r>
            <a:r>
              <a:rPr lang="ru-RU" sz="2400" b="1" dirty="0">
                <a:ln w="6604" cap="flat" cmpd="sng" algn="ctr">
                  <a:solidFill>
                    <a:srgbClr val="C0504D"/>
                  </a:solidFill>
                  <a:prstDash val="solid"/>
                  <a:round/>
                </a:ln>
                <a:solidFill>
                  <a:srgbClr val="FF66CC"/>
                </a:solidFill>
                <a:effectLst>
                  <a:outerShdw dist="38100" dir="2700000" algn="tl">
                    <a:srgbClr val="C0504D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учебный год</a:t>
            </a:r>
            <a:r>
              <a:rPr lang="ru-RU" sz="2400" b="1" dirty="0" smtClean="0">
                <a:ln w="6604" cap="flat" cmpd="sng" algn="ctr">
                  <a:solidFill>
                    <a:srgbClr val="C0504D"/>
                  </a:solidFill>
                  <a:prstDash val="solid"/>
                  <a:round/>
                </a:ln>
                <a:solidFill>
                  <a:srgbClr val="FF66CC"/>
                </a:solidFill>
                <a:effectLst>
                  <a:outerShdw dist="38100" dir="2700000" algn="tl">
                    <a:srgbClr val="C0504D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dirty="0">
              <a:solidFill>
                <a:srgbClr val="FF66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1125"/>
              </a:spcBef>
              <a:spcAft>
                <a:spcPts val="1125"/>
              </a:spcAft>
            </a:pPr>
            <a:r>
              <a:rPr lang="ru-RU" sz="2000" b="1" i="1" dirty="0">
                <a:solidFill>
                  <a:srgbClr val="B9B9E7">
                    <a:lumMod val="2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1.Совершенствовать содержание работы в образовательной области «Физическое развитие», направленной на формирование у воспитанников навыков здорового образа жизни.</a:t>
            </a:r>
            <a:endParaRPr lang="ru-RU" sz="2000" dirty="0">
              <a:solidFill>
                <a:srgbClr val="B9B9E7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2000" b="1" i="1" dirty="0" smtClean="0">
                <a:solidFill>
                  <a:srgbClr val="B9B9E7">
                    <a:lumMod val="2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Создать условия для формирования педагогической и коррекционной грамотности родителей , через внедрение новых форм работы</a:t>
            </a:r>
            <a:r>
              <a:rPr lang="ru-RU" sz="2000" b="1" i="1" dirty="0" smtClean="0">
                <a:solidFill>
                  <a:srgbClr val="B9B9E7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solidFill>
                <a:srgbClr val="B9B9E7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2000" b="1" i="1" dirty="0" smtClean="0">
                <a:solidFill>
                  <a:srgbClr val="B9B9E7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Оснащение предметно-развивающего образовательного пространства ДОУ, в соответствии с требованиями ФГОС До и индивидуальными особенностями развития детей.</a:t>
            </a:r>
            <a:endParaRPr lang="ru-RU" sz="2000" dirty="0">
              <a:solidFill>
                <a:srgbClr val="B9B9E7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81813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193" y="274638"/>
            <a:ext cx="11586949" cy="912718"/>
          </a:xfrm>
        </p:spPr>
        <p:txBody>
          <a:bodyPr/>
          <a:lstStyle/>
          <a:p>
            <a:r>
              <a:rPr lang="ru-RU" sz="4000" b="1" dirty="0" smtClean="0">
                <a:ln w="12700" cap="flat" cmpd="sng" algn="ctr">
                  <a:solidFill>
                    <a:srgbClr val="8064A2"/>
                  </a:solidFill>
                  <a:prstDash val="solid"/>
                  <a:round/>
                </a:ln>
                <a:gradFill>
                  <a:gsLst>
                    <a:gs pos="0">
                      <a:srgbClr val="8064A2"/>
                    </a:gs>
                    <a:gs pos="4000">
                      <a:srgbClr val="B3A2C7"/>
                    </a:gs>
                    <a:gs pos="87000">
                      <a:srgbClr val="E6E0EC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Связь  МБДОУ детский сад № 5 с социумом</a:t>
            </a:r>
            <a:endParaRPr lang="ru-RU" sz="5400" dirty="0"/>
          </a:p>
        </p:txBody>
      </p:sp>
      <p:sp>
        <p:nvSpPr>
          <p:cNvPr id="6" name="Овал 5"/>
          <p:cNvSpPr/>
          <p:nvPr/>
        </p:nvSpPr>
        <p:spPr>
          <a:xfrm>
            <a:off x="4746008" y="3016156"/>
            <a:ext cx="2429302" cy="2183641"/>
          </a:xfrm>
          <a:prstGeom prst="ellipse">
            <a:avLst/>
          </a:prstGeom>
          <a:solidFill>
            <a:srgbClr val="FF66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МБДОУ  д/сад № 5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4455993" y="1091822"/>
            <a:ext cx="3009332" cy="1692322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Управление образования МО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 г. Новороссийск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736979" y="1296537"/>
            <a:ext cx="2692020" cy="1617259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Центр развития образования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6022074" y="5302157"/>
            <a:ext cx="2668138" cy="1392070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Библиотека им. Н.К. Крупской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532263" y="3248170"/>
            <a:ext cx="2797791" cy="1651380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ГСК ОУ для детей с ОВЗ 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СОШ № 9 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8243246" y="3411944"/>
            <a:ext cx="3302759" cy="1705966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Краеведческий музей г. Новороссийска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2797792" y="5302158"/>
            <a:ext cx="2497540" cy="1392070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Планетарий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4" name="Блок-схема: перфолента 13"/>
          <p:cNvSpPr/>
          <p:nvPr/>
        </p:nvSpPr>
        <p:spPr>
          <a:xfrm>
            <a:off x="8243247" y="1842449"/>
            <a:ext cx="2647666" cy="1235121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МКУ ППМС –Центр «Диалог»</a:t>
            </a:r>
            <a:endParaRPr lang="ru-RU" sz="2400" b="1" dirty="0">
              <a:solidFill>
                <a:srgbClr val="00B050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 flipV="1">
            <a:off x="3534770" y="2460009"/>
            <a:ext cx="1473958" cy="9519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3428999" y="4264927"/>
            <a:ext cx="131700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4541292" y="4899550"/>
            <a:ext cx="467437" cy="4026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6250675" y="2538487"/>
            <a:ext cx="112593" cy="4708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7001301" y="2784144"/>
            <a:ext cx="1241945" cy="6277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7233314" y="4264927"/>
            <a:ext cx="1009932" cy="1296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6660107" y="5100853"/>
            <a:ext cx="544205" cy="3514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5661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Office Theme 13">
      <a:dk1>
        <a:srgbClr val="000000"/>
      </a:dk1>
      <a:lt1>
        <a:srgbClr val="CBF0FF"/>
      </a:lt1>
      <a:dk2>
        <a:srgbClr val="00295B"/>
      </a:dk2>
      <a:lt2>
        <a:srgbClr val="808080"/>
      </a:lt2>
      <a:accent1>
        <a:srgbClr val="6DC9EE"/>
      </a:accent1>
      <a:accent2>
        <a:srgbClr val="CCCCFF"/>
      </a:accent2>
      <a:accent3>
        <a:srgbClr val="E2F6FF"/>
      </a:accent3>
      <a:accent4>
        <a:srgbClr val="000000"/>
      </a:accent4>
      <a:accent5>
        <a:srgbClr val="BAE1F5"/>
      </a:accent5>
      <a:accent6>
        <a:srgbClr val="B9B9E7"/>
      </a:accent6>
      <a:hlink>
        <a:srgbClr val="3333CC"/>
      </a:hlink>
      <a:folHlink>
        <a:srgbClr val="AF67FF"/>
      </a:folHlink>
    </a:clrScheme>
    <a:fontScheme name="Тема Offi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CBF0FF"/>
        </a:lt1>
        <a:dk2>
          <a:srgbClr val="00295B"/>
        </a:dk2>
        <a:lt2>
          <a:srgbClr val="808080"/>
        </a:lt2>
        <a:accent1>
          <a:srgbClr val="6DC9EE"/>
        </a:accent1>
        <a:accent2>
          <a:srgbClr val="CCCCFF"/>
        </a:accent2>
        <a:accent3>
          <a:srgbClr val="E2F6FF"/>
        </a:accent3>
        <a:accent4>
          <a:srgbClr val="000000"/>
        </a:accent4>
        <a:accent5>
          <a:srgbClr val="BAE1F5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720</Words>
  <Application>Microsoft Office PowerPoint</Application>
  <PresentationFormat>Широкоэкранный</PresentationFormat>
  <Paragraphs>178</Paragraphs>
  <Slides>15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Baskerville Old Face</vt:lpstr>
      <vt:lpstr>Calibri</vt:lpstr>
      <vt:lpstr>Times New Roman</vt:lpstr>
      <vt:lpstr>Trebuchet MS</vt:lpstr>
      <vt:lpstr>1_Тема Office</vt:lpstr>
      <vt:lpstr>Картинка</vt:lpstr>
      <vt:lpstr>Муниципальное бюджетное дошкольное образовательное учреждение детский сад компенсирующего вида № 5  муниципального образования  г. Новороссийск  «Мои значимые достижения в управлении ДОУ в 2016 году. Перспективы развития ДОУ.»  Заведующая  МБДОУ детский сад  компенсирующего вида № 5 ЛЮТИКОВА ОКСАНА АНАТОЛЬЕВНА  </vt:lpstr>
      <vt:lpstr>МБДОУ детский сад  компенсирующего вида№ 5 муниципального образования г. Новороссийск  Адрес: 353900, Российская Федерация, Краснодарский край, город Новороссийск, улица Губернского – 22, улица Мира – 14/4 Лицензия: № 06356 от 25.08.2014г. Телефон: 8(8617)64-45-30, 8(8617)61-05-23 Электронный адрес: 8617644530@mail.ru Сайт ОО: dou5.d61.ru Организационно-правовая форма: образовательное учреждение Режим работы: с7-00 до 9-00 (с двенадцатичасовым пребыванием).  </vt:lpstr>
      <vt:lpstr> </vt:lpstr>
      <vt:lpstr>Характеристика контингента родителей    по сфере занятости:                           многодетные:  промышленность   - 8 -8%                        5 семей  военнослужащие -  7 – 7%                     имеющие детей инвалидов:  госслужащие – 4 -4%                                  14 семей  торговля – 15 – 14%                                 по социальному составу:  образование – 4 – 4%                                  полные - 44  строительство – 8- 8%                                неполные - 15  безработные – 20- 21%  другие – 35 – 35%                                 по уровню образования:                                     высшее – 39 – 40%                                     среднее – 48 – 50%                                     без образования – 10 –10%       </vt:lpstr>
      <vt:lpstr>Характеристика педагогического коллектива. </vt:lpstr>
      <vt:lpstr>Структура управления МБДОУ д/сад № 5</vt:lpstr>
      <vt:lpstr>Структура управления МБДОУ д/сад № 5</vt:lpstr>
      <vt:lpstr>ДОУ работает по двум образовательным программам:</vt:lpstr>
      <vt:lpstr>Связь  МБДОУ детский сад № 5 с социумом</vt:lpstr>
      <vt:lpstr>Коррекционная работа ДОУ</vt:lpstr>
      <vt:lpstr>Задачи программы развития ДОУ.</vt:lpstr>
      <vt:lpstr>Материально-техническое обеспечение ДОУ</vt:lpstr>
      <vt:lpstr>Организация РППС ДОУ:</vt:lpstr>
      <vt:lpstr>Наши достижения в 2016 г.</vt:lpstr>
      <vt:lpstr> Творческих всем успехов,  коллеги!!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hp-pc</dc:creator>
  <cp:lastModifiedBy>hp-pc</cp:lastModifiedBy>
  <cp:revision>63</cp:revision>
  <dcterms:created xsi:type="dcterms:W3CDTF">2017-01-18T10:05:12Z</dcterms:created>
  <dcterms:modified xsi:type="dcterms:W3CDTF">2017-02-06T13:00:36Z</dcterms:modified>
</cp:coreProperties>
</file>