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30425"/>
            <a:ext cx="6243654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714884"/>
            <a:ext cx="48577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 descr="99af69cffd8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57222" y="2214554"/>
            <a:ext cx="3095631" cy="4643446"/>
          </a:xfrm>
          <a:prstGeom prst="rect">
            <a:avLst/>
          </a:prstGeom>
        </p:spPr>
      </p:pic>
      <p:pic>
        <p:nvPicPr>
          <p:cNvPr id="9" name="Рисунок 8" descr="3e94ac1b51e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29380" y="0"/>
            <a:ext cx="2714620" cy="2714620"/>
          </a:xfrm>
          <a:prstGeom prst="rect">
            <a:avLst/>
          </a:prstGeom>
        </p:spPr>
      </p:pic>
      <p:pic>
        <p:nvPicPr>
          <p:cNvPr id="12" name="Рисунок 11" descr="Рисунок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571536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3e94ac1b51e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6578" y="285728"/>
            <a:ext cx="2071678" cy="20716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">
              <a:srgbClr val="FFFF66">
                <a:alpha val="5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564904"/>
            <a:ext cx="6243654" cy="1470025"/>
          </a:xfrm>
        </p:spPr>
        <p:txBody>
          <a:bodyPr>
            <a:noAutofit/>
          </a:bodyPr>
          <a:lstStyle/>
          <a:p>
            <a:r>
              <a:rPr lang="ru-RU" dirty="0" err="1" smtClean="0"/>
              <a:t>Психогимнастика</a:t>
            </a:r>
            <a:r>
              <a:rPr lang="ru-RU" dirty="0" smtClean="0"/>
              <a:t> в работе с детьми ЗПР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4857784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 МБДОУ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Детский сад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Компенсирующего вида № 5</a:t>
            </a:r>
          </a:p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Жилякова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Анна Ивановна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61028_12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00000">
            <a:off x="2678278" y="3377419"/>
            <a:ext cx="2487049" cy="3150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0070C0"/>
                </a:solidFill>
                <a:ea typeface="+mn-ea"/>
                <a:cs typeface="+mn-cs"/>
              </a:rPr>
              <a:t>Общение. Поведение</a:t>
            </a:r>
            <a:r>
              <a:rPr lang="ru-RU" sz="3200" dirty="0" smtClean="0">
                <a:solidFill>
                  <a:srgbClr val="0070C0"/>
                </a:solidFill>
                <a:ea typeface="+mn-ea"/>
                <a:cs typeface="+mn-cs"/>
              </a:rPr>
              <a:t>.</a:t>
            </a:r>
            <a:r>
              <a:rPr lang="ru-RU" sz="3200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30424"/>
            <a:ext cx="4762872" cy="26928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Общение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i="1" dirty="0" smtClean="0"/>
              <a:t>Цель: </a:t>
            </a:r>
            <a:r>
              <a:rPr lang="ru-RU" dirty="0" smtClean="0"/>
              <a:t>тренировка общих способностей несловесного воздействия детей друг на друга.</a:t>
            </a:r>
          </a:p>
          <a:p>
            <a:pPr>
              <a:buNone/>
            </a:pPr>
            <a:r>
              <a:rPr lang="ru-RU" i="1" dirty="0" smtClean="0"/>
              <a:t>Поведение.</a:t>
            </a:r>
            <a:endParaRPr lang="ru-RU" dirty="0" smtClean="0"/>
          </a:p>
          <a:p>
            <a:r>
              <a:rPr lang="ru-RU" i="1" dirty="0" smtClean="0"/>
              <a:t>Цель: </a:t>
            </a:r>
            <a:r>
              <a:rPr lang="ru-RU" dirty="0" smtClean="0"/>
              <a:t>тренировка умения детей регулировать свои поведенческие реакции.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20161028_163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6055" y="2285992"/>
            <a:ext cx="3429005" cy="4572008"/>
          </a:xfrm>
          <a:prstGeom prst="rect">
            <a:avLst/>
          </a:prstGeom>
        </p:spPr>
      </p:pic>
      <p:pic>
        <p:nvPicPr>
          <p:cNvPr id="5" name="Рисунок 4" descr="20161028_163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260000">
            <a:off x="466420" y="3473174"/>
            <a:ext cx="2317380" cy="308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В результате занятий   </a:t>
            </a:r>
            <a:r>
              <a:rPr lang="ru-RU" dirty="0" err="1" smtClean="0"/>
              <a:t>психогимнастикой</a:t>
            </a:r>
            <a:r>
              <a:rPr lang="ru-RU" dirty="0" smtClean="0"/>
              <a:t> у детей  надеемся получить следующие результаты:</a:t>
            </a:r>
          </a:p>
          <a:p>
            <a:pPr>
              <a:buNone/>
            </a:pPr>
            <a:r>
              <a:rPr lang="ru-RU" dirty="0" smtClean="0"/>
              <a:t>•	Расширить и </a:t>
            </a:r>
            <a:r>
              <a:rPr lang="ru-RU" dirty="0" err="1" smtClean="0"/>
              <a:t>закрепть</a:t>
            </a:r>
            <a:r>
              <a:rPr lang="ru-RU" dirty="0" smtClean="0"/>
              <a:t> знания и представления об окружающем мире. </a:t>
            </a:r>
            <a:r>
              <a:rPr lang="ru-RU" dirty="0" smtClean="0">
                <a:solidFill>
                  <a:prstClr val="black"/>
                </a:solidFill>
              </a:rPr>
              <a:t>Повысить самооценку.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•	Получить развитие и улучшение всех психических процессов у дошкольников с ЗПР: восприятия, памяти, мышления, воображения.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с родителями: консультации, мастер-классы, беседы.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3953445"/>
              </p:ext>
            </p:extLst>
          </p:nvPr>
        </p:nvGraphicFramePr>
        <p:xfrm>
          <a:off x="683568" y="1772816"/>
          <a:ext cx="8003232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3888432"/>
                <a:gridCol w="216024"/>
              </a:tblGrid>
              <a:tr h="4925144">
                <a:tc>
                  <a:txBody>
                    <a:bodyPr/>
                    <a:lstStyle/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Что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такое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психогимнастика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Психогимнастика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это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курс специальных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занятий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этюдов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упражнений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игр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направленных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развитие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коррекцию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различных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сторон психики ребенка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как ее познавательной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так и эмоционально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личностной сферы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).</a:t>
                      </a:r>
                      <a:b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Прежде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всего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такие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занятия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показаны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детям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чрезмерной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утомляемостью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истощаемостью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непоседливостью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вспыльчивым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замкнутым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неврозами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нарушениями характера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легкими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задержками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психического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развития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другими нервно психическими расстройствами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находящимися на границе здоровья и болезни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b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менее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важно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использовать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психогимнастику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в психопрофилактической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работе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практически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здоровыми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детьми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целью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психофизической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разрядки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Психогимнастика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прежде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всего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направлена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обучение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элементам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техники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выразительных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движений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наиспользование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выразительных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движений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воспитании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эмоций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высших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чувств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приобретение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навыков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саморасслаблении</a:t>
                      </a:r>
                      <a:r>
                        <a:rPr lang="ru-RU" sz="9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58420"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изучают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различные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учатся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управлять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ими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овладевают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азбукой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выражения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эмоций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Психогимнастика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помогает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детям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преодолевать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барьеры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общении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лучше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понять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себя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других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снимать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психическое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напряжение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дает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возможность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самовыражения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Нарушения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выразительности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моторики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заслуживают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пристального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внимания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потому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что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неумение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правильно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выразить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свои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чувства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скованность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неловкость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или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неадекватность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мимико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жестовой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речи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затрудняют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общение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детей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сверстниками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взрослыми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бедной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экспрессией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возможно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сами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полностью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улавливают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что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сообщается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бессловесным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образом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другими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людьми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неправильно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оценивают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отношение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себе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что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свою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очередь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может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быть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причиной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углубления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них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астенических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черт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характера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появления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вторичных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невротических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наслоений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менее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важен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словесный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язык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чувств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который обозначает явления 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моциональной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жизни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Называние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ведет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эмоциональному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осознанию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ребенком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себя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Цель</a:t>
                      </a:r>
                      <a:r>
                        <a:rPr lang="ru-RU" sz="1000" b="1" i="1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1" i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курса</a:t>
                      </a:r>
                      <a:r>
                        <a:rPr lang="ru-RU" sz="1000" b="1" i="1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1" i="1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психогимнастики</a:t>
                      </a:r>
                      <a:r>
                        <a:rPr lang="ru-RU" sz="1000" b="1" i="1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Обучение детей выразительным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движениям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42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Тренаж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узнавания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внешним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сигналам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Формирование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детей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моральныхпредставлений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Коррекция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поведения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помощью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ролевых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игр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Снятие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эмоционального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напряжения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Обучение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ауторелаксации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Дети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должны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жить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мире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красоты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игры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сказки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музыки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рисунка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фантазии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творчества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Bodoni MT Black" panose="02070A03080606020203" pitchFamily="18" charset="0"/>
                        </a:rPr>
                        <a:t>»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Сухомлинский</a:t>
                      </a: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 ESSENC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Воспитатель</a:t>
                      </a:r>
                      <a:r>
                        <a:rPr lang="ru-RU" sz="1000" dirty="0" smtClean="0">
                          <a:effectLst/>
                          <a:latin typeface="Bodoni MT Black" panose="02070A03080606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Жилякова</a:t>
                      </a:r>
                      <a:r>
                        <a:rPr lang="ru-RU" sz="1000" dirty="0" smtClean="0">
                          <a:effectLst/>
                          <a:latin typeface="Bodoni MT Black" panose="02070A03080606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А</a:t>
                      </a:r>
                      <a:r>
                        <a:rPr lang="ru-RU" sz="1000" dirty="0" smtClean="0">
                          <a:effectLst/>
                          <a:latin typeface="Bodoni MT Black" panose="02070A03080606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И</a:t>
                      </a:r>
                      <a:r>
                        <a:rPr lang="ru-RU" sz="1000" dirty="0" smtClean="0">
                          <a:effectLst/>
                          <a:latin typeface="Bodoni MT Black" panose="02070A03080606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Спасибо за внимание!!!!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age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332037"/>
            <a:ext cx="3071834" cy="4392069"/>
          </a:xfrm>
        </p:spPr>
      </p:pic>
    </p:spTree>
    <p:extLst>
      <p:ext uri="{BB962C8B-B14F-4D97-AF65-F5344CB8AC3E}">
        <p14:creationId xmlns="" xmlns:p14="http://schemas.microsoft.com/office/powerpoint/2010/main" val="41160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ТАКОЕ ПСИХОГИМНАСТИКА</a:t>
            </a:r>
            <a:r>
              <a:rPr lang="ru-RU" b="1" baseline="300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Психогимнастика</a:t>
            </a:r>
            <a:r>
              <a:rPr lang="ru-RU" dirty="0" smtClean="0"/>
              <a:t> - это курс специальных занятий (этюдов, упражнений и игр), направленных на развитие и коррекцию различных сторон психики ребенка (как ее познавательной, так и эмоционально-личностной сферы). На занятиях </a:t>
            </a:r>
            <a:r>
              <a:rPr lang="ru-RU" dirty="0" err="1" smtClean="0"/>
              <a:t>психогимнастикой</a:t>
            </a:r>
            <a:r>
              <a:rPr lang="ru-RU" dirty="0" smtClean="0"/>
              <a:t> дети обучаются азбуке выражения эмоций — выразительным движениям.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Кому показаны занятия </a:t>
            </a:r>
            <a:r>
              <a:rPr lang="ru-RU" dirty="0" err="1" smtClean="0"/>
              <a:t>психогимнастикой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Прежде всего такие занятия показаны детям с чрезмерной утомляемостью, истощаемостью, непоседливостью, вспыльчивым, замкнутым, с неврозами, нарушениями характера, задержкой психического развития и другими нервно-психическими расстройствами, находящимися на границе здоровья и болезни.</a:t>
            </a:r>
          </a:p>
          <a:p>
            <a:r>
              <a:rPr lang="ru-RU" sz="3000" dirty="0" smtClean="0"/>
              <a:t>Не менее важно использовать </a:t>
            </a:r>
            <a:r>
              <a:rPr lang="ru-RU" sz="3000" dirty="0" err="1" smtClean="0"/>
              <a:t>психогимнастику</a:t>
            </a:r>
            <a:r>
              <a:rPr lang="ru-RU" sz="3000" dirty="0" smtClean="0"/>
              <a:t> в психопрофилактической работе с практически здоровыми детьми с целью психофизической разрядки.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занятий: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1974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1. Обучение детей выразительным движениям.</a:t>
            </a:r>
          </a:p>
          <a:p>
            <a:pPr>
              <a:buNone/>
            </a:pPr>
            <a:r>
              <a:rPr lang="ru-RU" sz="3800" b="1" dirty="0" smtClean="0"/>
              <a:t>2. Тренаж узнавания эмоций по внешним сигналам.</a:t>
            </a:r>
          </a:p>
          <a:p>
            <a:pPr>
              <a:buNone/>
            </a:pPr>
            <a:r>
              <a:rPr lang="ru-RU" sz="3800" b="1" dirty="0" smtClean="0"/>
              <a:t>3. Формирование у детей моральных представлений.</a:t>
            </a:r>
          </a:p>
          <a:p>
            <a:pPr>
              <a:buNone/>
            </a:pPr>
            <a:r>
              <a:rPr lang="ru-RU" sz="3800" b="1" dirty="0" smtClean="0"/>
              <a:t>4. Коррекция поведения с помощью ролевых игр.</a:t>
            </a:r>
          </a:p>
          <a:p>
            <a:pPr>
              <a:buNone/>
            </a:pPr>
            <a:r>
              <a:rPr lang="ru-RU" sz="3800" b="1" dirty="0" smtClean="0"/>
              <a:t>5. Снятие эмоционального напряжения.</a:t>
            </a:r>
          </a:p>
          <a:p>
            <a:pPr>
              <a:buNone/>
            </a:pPr>
            <a:r>
              <a:rPr lang="ru-RU" sz="3800" b="1" dirty="0" smtClean="0"/>
              <a:t>6. Обучение ауторелаксации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b="1" dirty="0" smtClean="0"/>
          </a:p>
          <a:p>
            <a:pPr lvl="0">
              <a:buNone/>
            </a:pPr>
            <a:r>
              <a:rPr lang="ru-RU" sz="3600" u="sng" dirty="0">
                <a:solidFill>
                  <a:prstClr val="black"/>
                </a:solidFill>
                <a:ea typeface="+mj-ea"/>
                <a:cs typeface="+mj-cs"/>
              </a:rPr>
              <a:t>Форма проведения </a:t>
            </a:r>
            <a:r>
              <a:rPr lang="ru-RU" sz="3600" u="sng" dirty="0" smtClean="0">
                <a:solidFill>
                  <a:prstClr val="black"/>
                </a:solidFill>
                <a:ea typeface="+mj-ea"/>
                <a:cs typeface="+mj-cs"/>
              </a:rPr>
              <a:t>занятий:</a:t>
            </a:r>
            <a:endParaRPr lang="ru-RU" sz="4000" u="sng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buNone/>
            </a:pPr>
            <a:r>
              <a:rPr lang="ru-RU" dirty="0" smtClean="0">
                <a:solidFill>
                  <a:prstClr val="black"/>
                </a:solidFill>
              </a:rPr>
              <a:t>1.Лексико-грамматическая </a:t>
            </a:r>
            <a:r>
              <a:rPr lang="ru-RU" dirty="0">
                <a:solidFill>
                  <a:prstClr val="black"/>
                </a:solidFill>
              </a:rPr>
              <a:t>тема.</a:t>
            </a: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2.Динамическая игра направленные на развитие памяти,</a:t>
            </a: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внимания или воображения .</a:t>
            </a:r>
          </a:p>
          <a:p>
            <a:pPr lvl="0">
              <a:buNone/>
            </a:pPr>
            <a:r>
              <a:rPr lang="ru-RU" dirty="0" err="1">
                <a:solidFill>
                  <a:prstClr val="black"/>
                </a:solidFill>
              </a:rPr>
              <a:t>З.Игры</a:t>
            </a:r>
            <a:r>
              <a:rPr lang="ru-RU" dirty="0">
                <a:solidFill>
                  <a:prstClr val="black"/>
                </a:solidFill>
              </a:rPr>
              <a:t> ( </a:t>
            </a:r>
            <a:r>
              <a:rPr lang="ru-RU" dirty="0" err="1">
                <a:solidFill>
                  <a:prstClr val="black"/>
                </a:solidFill>
              </a:rPr>
              <a:t>упражнения,этюды</a:t>
            </a:r>
            <a:r>
              <a:rPr lang="ru-RU" dirty="0">
                <a:solidFill>
                  <a:prstClr val="black"/>
                </a:solidFill>
              </a:rPr>
              <a:t> ) на выразительность жестов</a:t>
            </a: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4.Игры, упражнения на расслабление .</a:t>
            </a: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5.Итог занятия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69084"/>
            <a:ext cx="620303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Применение элементов   психогимнастики В ДОУ </a:t>
            </a:r>
          </a:p>
        </p:txBody>
      </p:sp>
      <p:sp>
        <p:nvSpPr>
          <p:cNvPr id="5" name="Овал 4"/>
          <p:cNvSpPr/>
          <p:nvPr/>
        </p:nvSpPr>
        <p:spPr>
          <a:xfrm>
            <a:off x="270056" y="3110081"/>
            <a:ext cx="2628224" cy="1069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ФИЗКУЛЬТУРНЫЕ ЗАНЯТИЯ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889237" y="1734867"/>
            <a:ext cx="2859963" cy="1285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МУЗЫКАЛЬНЫЕ ЗАНЯТИЯ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15770" y="1461118"/>
            <a:ext cx="3106688" cy="1263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РАЗВИТИЕ РЕЧИ И ОЗНАКОМЛЕНИЕ С ОКРУЖАЮЩИМ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0684" y="3001715"/>
            <a:ext cx="3002632" cy="1332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КОРРЕКЦИОННЫЕ  ЗАНЯТИЯ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 ЛОГОПЕДОМ И ПСИХОЛОГОМ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91062" y="3644715"/>
            <a:ext cx="3002632" cy="1285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ЭТИЧЕСКИЕ  ЗАНЯТИЯ- БЕСЕДЫ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85715" y="4734869"/>
            <a:ext cx="2864208" cy="1305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ЭТИЧЕСКИЕ  ЗАНЯТИЯ- БЕСЕДЫ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11560" y="4564724"/>
            <a:ext cx="2592287" cy="128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Как отдельное занятие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Диагностика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3384376" cy="377660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08512" cy="34563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8827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71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61028_121541.jpg"/>
          <p:cNvPicPr>
            <a:picLocks noChangeAspect="1"/>
          </p:cNvPicPr>
          <p:nvPr/>
        </p:nvPicPr>
        <p:blipFill>
          <a:blip r:embed="rId2" cstate="print"/>
          <a:srcRect t="2436" b="2436"/>
          <a:stretch>
            <a:fillRect/>
          </a:stretch>
        </p:blipFill>
        <p:spPr>
          <a:xfrm>
            <a:off x="6215074" y="3500438"/>
            <a:ext cx="2500298" cy="31711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мы занимаемся: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Разминка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637111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Задачи: </a:t>
            </a:r>
            <a:r>
              <a:rPr lang="ru-RU" dirty="0" smtClean="0"/>
              <a:t>сбросить интенсивность физического и психического напряжения, нормализовать мышечный тонус, привлечь внимание и интерес ребенка к совместному занятию, настроить детей на активную работу и контакт друг с другом.</a:t>
            </a:r>
          </a:p>
          <a:p>
            <a:r>
              <a:rPr lang="ru-RU" i="1" dirty="0" smtClean="0"/>
              <a:t>Содержание:  </a:t>
            </a:r>
            <a:r>
              <a:rPr lang="ru-RU" dirty="0" smtClean="0"/>
              <a:t>несколько упражнений-игр на внимание и подвижная игра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643050"/>
            <a:ext cx="2214578" cy="295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34605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i="1" dirty="0">
                <a:solidFill>
                  <a:srgbClr val="0070C0"/>
                </a:solidFill>
                <a:ea typeface="+mn-ea"/>
                <a:cs typeface="+mn-cs"/>
              </a:rPr>
              <a:t>Гимнастика.</a:t>
            </a:r>
            <a:r>
              <a:rPr lang="ru-RU" sz="4000" b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280055" cy="5557659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/>
              <a:t>Задачи: </a:t>
            </a:r>
            <a:r>
              <a:rPr lang="ru-RU" sz="2000" dirty="0" smtClean="0"/>
              <a:t>дать ребенку возможность испытать разнообразные мышечные нагрузки путем подражательного повторения движений и действий педагога; тренировать ребенка в направлении и задержании внимания на своих ощущениях, научить различать и сравнивать их; тренировать ребенка в определении характера физических движений, сопровождаемых различными мышечными ощущениями; тренировать ребенка в изменении характера своих движений, опираясь на контроль мышечных ощущений и работу воображения и чувств.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50" y="764704"/>
            <a:ext cx="2301797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9831"/>
            <a:ext cx="2911518" cy="3882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906923"/>
            <a:ext cx="3609456" cy="2736787"/>
          </a:xfrm>
          <a:prstGeom prst="rect">
            <a:avLst/>
          </a:prstGeom>
        </p:spPr>
      </p:pic>
      <p:pic>
        <p:nvPicPr>
          <p:cNvPr id="6" name="Рисунок 5" descr="20161028_163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3786182" y="3571876"/>
            <a:ext cx="2160999" cy="2881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ea typeface="+mn-ea"/>
                <a:cs typeface="+mn-cs"/>
              </a:rPr>
              <a:t> Эмоции.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4441"/>
            <a:ext cx="4392488" cy="32186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сюжет, каждого занятия обязательно включаются два-три упражнения на эмоции и эмоциональный контакт.</a:t>
            </a:r>
          </a:p>
          <a:p>
            <a:r>
              <a:rPr lang="ru-RU" i="1" dirty="0" smtClean="0"/>
              <a:t>Цель: </a:t>
            </a:r>
            <a:r>
              <a:rPr lang="ru-RU" dirty="0" smtClean="0"/>
              <a:t>овладение навыками управления своей эмоциональной сферой: развитие у детей способности понимать, осознавать свои и чужие эмоции, правильно их выражать и полноценно переживать.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785926"/>
            <a:ext cx="3198227" cy="426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536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Психогимнастика в работе с детьми ЗПР</vt:lpstr>
      <vt:lpstr> ЧТО ТАКОЕ ПСИХОГИМНАСТИКА? </vt:lpstr>
      <vt:lpstr>Кому показаны занятия психогимнастикой? </vt:lpstr>
      <vt:lpstr> Цель занятий:  </vt:lpstr>
      <vt:lpstr>Применение элементов   психогимнастики В ДОУ </vt:lpstr>
      <vt:lpstr>Диагностика</vt:lpstr>
      <vt:lpstr>Как мы занимаемся: Разминка </vt:lpstr>
      <vt:lpstr>Гимнастика. </vt:lpstr>
      <vt:lpstr> Эмоции.</vt:lpstr>
      <vt:lpstr>Общение. Поведение. </vt:lpstr>
      <vt:lpstr>Результаты работы</vt:lpstr>
      <vt:lpstr>Работа с родителями: консультации, мастер-классы, беседы.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27</cp:revision>
  <dcterms:modified xsi:type="dcterms:W3CDTF">2016-11-11T05:59:21Z</dcterms:modified>
</cp:coreProperties>
</file>